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3"/>
  </p:notesMasterIdLst>
  <p:sldIdLst>
    <p:sldId id="262" r:id="rId2"/>
  </p:sldIdLst>
  <p:sldSz cx="32404050" cy="3960495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0CAEC"/>
    <a:srgbClr val="AD76CC"/>
    <a:srgbClr val="56296E"/>
    <a:srgbClr val="C59DDB"/>
    <a:srgbClr val="5C8AE6"/>
    <a:srgbClr val="66656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139" autoAdjust="0"/>
    <p:restoredTop sz="94660"/>
  </p:normalViewPr>
  <p:slideViewPr>
    <p:cSldViewPr snapToGrid="0">
      <p:cViewPr>
        <p:scale>
          <a:sx n="200" d="100"/>
          <a:sy n="200" d="100"/>
        </p:scale>
        <p:origin x="-14098" y="-27475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F03B38-B074-4348-AC32-8BD5307827B7}" type="datetimeFigureOut">
              <a:rPr lang="ko-KR" altLang="en-US" smtClean="0"/>
              <a:t>2022-10-24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166938" y="1143000"/>
            <a:ext cx="25241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9E527F-21EC-4CE3-9611-8D7EE97169B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280574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3629254" rtl="0" eaLnBrk="1" latinLnBrk="1" hangingPunct="1">
      <a:defRPr sz="4763" kern="1200">
        <a:solidFill>
          <a:schemeClr val="tx1"/>
        </a:solidFill>
        <a:latin typeface="+mn-lt"/>
        <a:ea typeface="+mn-ea"/>
        <a:cs typeface="+mn-cs"/>
      </a:defRPr>
    </a:lvl1pPr>
    <a:lvl2pPr marL="1814627" algn="l" defTabSz="3629254" rtl="0" eaLnBrk="1" latinLnBrk="1" hangingPunct="1">
      <a:defRPr sz="4763" kern="1200">
        <a:solidFill>
          <a:schemeClr val="tx1"/>
        </a:solidFill>
        <a:latin typeface="+mn-lt"/>
        <a:ea typeface="+mn-ea"/>
        <a:cs typeface="+mn-cs"/>
      </a:defRPr>
    </a:lvl2pPr>
    <a:lvl3pPr marL="3629254" algn="l" defTabSz="3629254" rtl="0" eaLnBrk="1" latinLnBrk="1" hangingPunct="1">
      <a:defRPr sz="4763" kern="1200">
        <a:solidFill>
          <a:schemeClr val="tx1"/>
        </a:solidFill>
        <a:latin typeface="+mn-lt"/>
        <a:ea typeface="+mn-ea"/>
        <a:cs typeface="+mn-cs"/>
      </a:defRPr>
    </a:lvl3pPr>
    <a:lvl4pPr marL="5443880" algn="l" defTabSz="3629254" rtl="0" eaLnBrk="1" latinLnBrk="1" hangingPunct="1">
      <a:defRPr sz="4763" kern="1200">
        <a:solidFill>
          <a:schemeClr val="tx1"/>
        </a:solidFill>
        <a:latin typeface="+mn-lt"/>
        <a:ea typeface="+mn-ea"/>
        <a:cs typeface="+mn-cs"/>
      </a:defRPr>
    </a:lvl4pPr>
    <a:lvl5pPr marL="7258507" algn="l" defTabSz="3629254" rtl="0" eaLnBrk="1" latinLnBrk="1" hangingPunct="1">
      <a:defRPr sz="4763" kern="1200">
        <a:solidFill>
          <a:schemeClr val="tx1"/>
        </a:solidFill>
        <a:latin typeface="+mn-lt"/>
        <a:ea typeface="+mn-ea"/>
        <a:cs typeface="+mn-cs"/>
      </a:defRPr>
    </a:lvl5pPr>
    <a:lvl6pPr marL="9073134" algn="l" defTabSz="3629254" rtl="0" eaLnBrk="1" latinLnBrk="1" hangingPunct="1">
      <a:defRPr sz="4763" kern="1200">
        <a:solidFill>
          <a:schemeClr val="tx1"/>
        </a:solidFill>
        <a:latin typeface="+mn-lt"/>
        <a:ea typeface="+mn-ea"/>
        <a:cs typeface="+mn-cs"/>
      </a:defRPr>
    </a:lvl6pPr>
    <a:lvl7pPr marL="10887761" algn="l" defTabSz="3629254" rtl="0" eaLnBrk="1" latinLnBrk="1" hangingPunct="1">
      <a:defRPr sz="4763" kern="1200">
        <a:solidFill>
          <a:schemeClr val="tx1"/>
        </a:solidFill>
        <a:latin typeface="+mn-lt"/>
        <a:ea typeface="+mn-ea"/>
        <a:cs typeface="+mn-cs"/>
      </a:defRPr>
    </a:lvl7pPr>
    <a:lvl8pPr marL="12702388" algn="l" defTabSz="3629254" rtl="0" eaLnBrk="1" latinLnBrk="1" hangingPunct="1">
      <a:defRPr sz="4763" kern="1200">
        <a:solidFill>
          <a:schemeClr val="tx1"/>
        </a:solidFill>
        <a:latin typeface="+mn-lt"/>
        <a:ea typeface="+mn-ea"/>
        <a:cs typeface="+mn-cs"/>
      </a:defRPr>
    </a:lvl8pPr>
    <a:lvl9pPr marL="14517014" algn="l" defTabSz="3629254" rtl="0" eaLnBrk="1" latinLnBrk="1" hangingPunct="1">
      <a:defRPr sz="4763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166938" y="1143000"/>
            <a:ext cx="2524125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9B9966-CDE8-476B-86B4-241E941F63D0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282819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30304" y="6481646"/>
            <a:ext cx="27543443" cy="13788390"/>
          </a:xfrm>
        </p:spPr>
        <p:txBody>
          <a:bodyPr anchor="b"/>
          <a:lstStyle>
            <a:lvl1pPr algn="ctr">
              <a:defRPr sz="21263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50506" y="20801769"/>
            <a:ext cx="24303038" cy="9562026"/>
          </a:xfrm>
        </p:spPr>
        <p:txBody>
          <a:bodyPr/>
          <a:lstStyle>
            <a:lvl1pPr marL="0" indent="0" algn="ctr">
              <a:buNone/>
              <a:defRPr sz="8505"/>
            </a:lvl1pPr>
            <a:lvl2pPr marL="1620225" indent="0" algn="ctr">
              <a:buNone/>
              <a:defRPr sz="7088"/>
            </a:lvl2pPr>
            <a:lvl3pPr marL="3240451" indent="0" algn="ctr">
              <a:buNone/>
              <a:defRPr sz="6379"/>
            </a:lvl3pPr>
            <a:lvl4pPr marL="4860676" indent="0" algn="ctr">
              <a:buNone/>
              <a:defRPr sz="5670"/>
            </a:lvl4pPr>
            <a:lvl5pPr marL="6480901" indent="0" algn="ctr">
              <a:buNone/>
              <a:defRPr sz="5670"/>
            </a:lvl5pPr>
            <a:lvl6pPr marL="8101127" indent="0" algn="ctr">
              <a:buNone/>
              <a:defRPr sz="5670"/>
            </a:lvl6pPr>
            <a:lvl7pPr marL="9721352" indent="0" algn="ctr">
              <a:buNone/>
              <a:defRPr sz="5670"/>
            </a:lvl7pPr>
            <a:lvl8pPr marL="11341578" indent="0" algn="ctr">
              <a:buNone/>
              <a:defRPr sz="5670"/>
            </a:lvl8pPr>
            <a:lvl9pPr marL="12961803" indent="0" algn="ctr">
              <a:buNone/>
              <a:defRPr sz="567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42EB0-9B6E-4302-A06C-B97ABEF9E878}" type="datetimeFigureOut">
              <a:rPr lang="ko-KR" altLang="en-US" smtClean="0"/>
              <a:t>2022-10-24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48D40-F05D-487D-AA37-1553A0EC9F2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044325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42EB0-9B6E-4302-A06C-B97ABEF9E878}" type="datetimeFigureOut">
              <a:rPr lang="ko-KR" altLang="en-US" smtClean="0"/>
              <a:t>2022-10-24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48D40-F05D-487D-AA37-1553A0EC9F2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701865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3189150" y="2108597"/>
            <a:ext cx="6987123" cy="33563364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27780" y="2108597"/>
            <a:ext cx="20556319" cy="33563364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42EB0-9B6E-4302-A06C-B97ABEF9E878}" type="datetimeFigureOut">
              <a:rPr lang="ko-KR" altLang="en-US" smtClean="0"/>
              <a:t>2022-10-24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48D40-F05D-487D-AA37-1553A0EC9F2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695939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42EB0-9B6E-4302-A06C-B97ABEF9E878}" type="datetimeFigureOut">
              <a:rPr lang="ko-KR" altLang="en-US" smtClean="0"/>
              <a:t>2022-10-24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48D40-F05D-487D-AA37-1553A0EC9F2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322083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10903" y="9873746"/>
            <a:ext cx="27948493" cy="16474556"/>
          </a:xfrm>
        </p:spPr>
        <p:txBody>
          <a:bodyPr anchor="b"/>
          <a:lstStyle>
            <a:lvl1pPr>
              <a:defRPr sz="21263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10903" y="26504157"/>
            <a:ext cx="27948493" cy="8663580"/>
          </a:xfrm>
        </p:spPr>
        <p:txBody>
          <a:bodyPr/>
          <a:lstStyle>
            <a:lvl1pPr marL="0" indent="0">
              <a:buNone/>
              <a:defRPr sz="8505">
                <a:solidFill>
                  <a:schemeClr val="tx1"/>
                </a:solidFill>
              </a:defRPr>
            </a:lvl1pPr>
            <a:lvl2pPr marL="1620225" indent="0">
              <a:buNone/>
              <a:defRPr sz="7088">
                <a:solidFill>
                  <a:schemeClr val="tx1">
                    <a:tint val="75000"/>
                  </a:schemeClr>
                </a:solidFill>
              </a:defRPr>
            </a:lvl2pPr>
            <a:lvl3pPr marL="3240451" indent="0">
              <a:buNone/>
              <a:defRPr sz="6379">
                <a:solidFill>
                  <a:schemeClr val="tx1">
                    <a:tint val="75000"/>
                  </a:schemeClr>
                </a:solidFill>
              </a:defRPr>
            </a:lvl3pPr>
            <a:lvl4pPr marL="4860676" indent="0">
              <a:buNone/>
              <a:defRPr sz="5670">
                <a:solidFill>
                  <a:schemeClr val="tx1">
                    <a:tint val="75000"/>
                  </a:schemeClr>
                </a:solidFill>
              </a:defRPr>
            </a:lvl4pPr>
            <a:lvl5pPr marL="6480901" indent="0">
              <a:buNone/>
              <a:defRPr sz="5670">
                <a:solidFill>
                  <a:schemeClr val="tx1">
                    <a:tint val="75000"/>
                  </a:schemeClr>
                </a:solidFill>
              </a:defRPr>
            </a:lvl5pPr>
            <a:lvl6pPr marL="8101127" indent="0">
              <a:buNone/>
              <a:defRPr sz="5670">
                <a:solidFill>
                  <a:schemeClr val="tx1">
                    <a:tint val="75000"/>
                  </a:schemeClr>
                </a:solidFill>
              </a:defRPr>
            </a:lvl6pPr>
            <a:lvl7pPr marL="9721352" indent="0">
              <a:buNone/>
              <a:defRPr sz="5670">
                <a:solidFill>
                  <a:schemeClr val="tx1">
                    <a:tint val="75000"/>
                  </a:schemeClr>
                </a:solidFill>
              </a:defRPr>
            </a:lvl7pPr>
            <a:lvl8pPr marL="11341578" indent="0">
              <a:buNone/>
              <a:defRPr sz="5670">
                <a:solidFill>
                  <a:schemeClr val="tx1">
                    <a:tint val="75000"/>
                  </a:schemeClr>
                </a:solidFill>
              </a:defRPr>
            </a:lvl8pPr>
            <a:lvl9pPr marL="12961803" indent="0">
              <a:buNone/>
              <a:defRPr sz="567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42EB0-9B6E-4302-A06C-B97ABEF9E878}" type="datetimeFigureOut">
              <a:rPr lang="ko-KR" altLang="en-US" smtClean="0"/>
              <a:t>2022-10-24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48D40-F05D-487D-AA37-1553A0EC9F2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551991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27779" y="10542984"/>
            <a:ext cx="13771721" cy="25128977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404550" y="10542984"/>
            <a:ext cx="13771721" cy="25128977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42EB0-9B6E-4302-A06C-B97ABEF9E878}" type="datetimeFigureOut">
              <a:rPr lang="ko-KR" altLang="en-US" smtClean="0"/>
              <a:t>2022-10-24</a:t>
            </a:fld>
            <a:endParaRPr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48D40-F05D-487D-AA37-1553A0EC9F2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351175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1999" y="2108606"/>
            <a:ext cx="27948493" cy="7655126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2003" y="9708716"/>
            <a:ext cx="13708430" cy="4758092"/>
          </a:xfrm>
        </p:spPr>
        <p:txBody>
          <a:bodyPr anchor="b"/>
          <a:lstStyle>
            <a:lvl1pPr marL="0" indent="0">
              <a:buNone/>
              <a:defRPr sz="8505" b="1"/>
            </a:lvl1pPr>
            <a:lvl2pPr marL="1620225" indent="0">
              <a:buNone/>
              <a:defRPr sz="7088" b="1"/>
            </a:lvl2pPr>
            <a:lvl3pPr marL="3240451" indent="0">
              <a:buNone/>
              <a:defRPr sz="6379" b="1"/>
            </a:lvl3pPr>
            <a:lvl4pPr marL="4860676" indent="0">
              <a:buNone/>
              <a:defRPr sz="5670" b="1"/>
            </a:lvl4pPr>
            <a:lvl5pPr marL="6480901" indent="0">
              <a:buNone/>
              <a:defRPr sz="5670" b="1"/>
            </a:lvl5pPr>
            <a:lvl6pPr marL="8101127" indent="0">
              <a:buNone/>
              <a:defRPr sz="5670" b="1"/>
            </a:lvl6pPr>
            <a:lvl7pPr marL="9721352" indent="0">
              <a:buNone/>
              <a:defRPr sz="5670" b="1"/>
            </a:lvl7pPr>
            <a:lvl8pPr marL="11341578" indent="0">
              <a:buNone/>
              <a:defRPr sz="5670" b="1"/>
            </a:lvl8pPr>
            <a:lvl9pPr marL="12961803" indent="0">
              <a:buNone/>
              <a:defRPr sz="567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32003" y="14466808"/>
            <a:ext cx="13708430" cy="21278496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6404552" y="9708716"/>
            <a:ext cx="13775942" cy="4758092"/>
          </a:xfrm>
        </p:spPr>
        <p:txBody>
          <a:bodyPr anchor="b"/>
          <a:lstStyle>
            <a:lvl1pPr marL="0" indent="0">
              <a:buNone/>
              <a:defRPr sz="8505" b="1"/>
            </a:lvl1pPr>
            <a:lvl2pPr marL="1620225" indent="0">
              <a:buNone/>
              <a:defRPr sz="7088" b="1"/>
            </a:lvl2pPr>
            <a:lvl3pPr marL="3240451" indent="0">
              <a:buNone/>
              <a:defRPr sz="6379" b="1"/>
            </a:lvl3pPr>
            <a:lvl4pPr marL="4860676" indent="0">
              <a:buNone/>
              <a:defRPr sz="5670" b="1"/>
            </a:lvl4pPr>
            <a:lvl5pPr marL="6480901" indent="0">
              <a:buNone/>
              <a:defRPr sz="5670" b="1"/>
            </a:lvl5pPr>
            <a:lvl6pPr marL="8101127" indent="0">
              <a:buNone/>
              <a:defRPr sz="5670" b="1"/>
            </a:lvl6pPr>
            <a:lvl7pPr marL="9721352" indent="0">
              <a:buNone/>
              <a:defRPr sz="5670" b="1"/>
            </a:lvl7pPr>
            <a:lvl8pPr marL="11341578" indent="0">
              <a:buNone/>
              <a:defRPr sz="5670" b="1"/>
            </a:lvl8pPr>
            <a:lvl9pPr marL="12961803" indent="0">
              <a:buNone/>
              <a:defRPr sz="567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6404552" y="14466808"/>
            <a:ext cx="13775942" cy="21278496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42EB0-9B6E-4302-A06C-B97ABEF9E878}" type="datetimeFigureOut">
              <a:rPr lang="ko-KR" altLang="en-US" smtClean="0"/>
              <a:t>2022-10-24</a:t>
            </a:fld>
            <a:endParaRPr lang="ko-KR" alt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48D40-F05D-487D-AA37-1553A0EC9F2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552768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42EB0-9B6E-4302-A06C-B97ABEF9E878}" type="datetimeFigureOut">
              <a:rPr lang="ko-KR" altLang="en-US" smtClean="0"/>
              <a:t>2022-10-24</a:t>
            </a:fld>
            <a:endParaRPr lang="ko-KR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48D40-F05D-487D-AA37-1553A0EC9F2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849194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42EB0-9B6E-4302-A06C-B97ABEF9E878}" type="datetimeFigureOut">
              <a:rPr lang="ko-KR" altLang="en-US" smtClean="0"/>
              <a:t>2022-10-24</a:t>
            </a:fld>
            <a:endParaRPr lang="ko-KR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48D40-F05D-487D-AA37-1553A0EC9F2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288037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1999" y="2640330"/>
            <a:ext cx="10451150" cy="9241155"/>
          </a:xfrm>
        </p:spPr>
        <p:txBody>
          <a:bodyPr anchor="b"/>
          <a:lstStyle>
            <a:lvl1pPr>
              <a:defRPr sz="1134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75942" y="5702388"/>
            <a:ext cx="16404550" cy="28145184"/>
          </a:xfrm>
        </p:spPr>
        <p:txBody>
          <a:bodyPr/>
          <a:lstStyle>
            <a:lvl1pPr>
              <a:defRPr sz="11340"/>
            </a:lvl1pPr>
            <a:lvl2pPr>
              <a:defRPr sz="9923"/>
            </a:lvl2pPr>
            <a:lvl3pPr>
              <a:defRPr sz="8505"/>
            </a:lvl3pPr>
            <a:lvl4pPr>
              <a:defRPr sz="7088"/>
            </a:lvl4pPr>
            <a:lvl5pPr>
              <a:defRPr sz="7088"/>
            </a:lvl5pPr>
            <a:lvl6pPr>
              <a:defRPr sz="7088"/>
            </a:lvl6pPr>
            <a:lvl7pPr>
              <a:defRPr sz="7088"/>
            </a:lvl7pPr>
            <a:lvl8pPr>
              <a:defRPr sz="7088"/>
            </a:lvl8pPr>
            <a:lvl9pPr>
              <a:defRPr sz="7088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31999" y="11881485"/>
            <a:ext cx="10451150" cy="22011921"/>
          </a:xfrm>
        </p:spPr>
        <p:txBody>
          <a:bodyPr/>
          <a:lstStyle>
            <a:lvl1pPr marL="0" indent="0">
              <a:buNone/>
              <a:defRPr sz="5670"/>
            </a:lvl1pPr>
            <a:lvl2pPr marL="1620225" indent="0">
              <a:buNone/>
              <a:defRPr sz="4961"/>
            </a:lvl2pPr>
            <a:lvl3pPr marL="3240451" indent="0">
              <a:buNone/>
              <a:defRPr sz="4253"/>
            </a:lvl3pPr>
            <a:lvl4pPr marL="4860676" indent="0">
              <a:buNone/>
              <a:defRPr sz="3544"/>
            </a:lvl4pPr>
            <a:lvl5pPr marL="6480901" indent="0">
              <a:buNone/>
              <a:defRPr sz="3544"/>
            </a:lvl5pPr>
            <a:lvl6pPr marL="8101127" indent="0">
              <a:buNone/>
              <a:defRPr sz="3544"/>
            </a:lvl6pPr>
            <a:lvl7pPr marL="9721352" indent="0">
              <a:buNone/>
              <a:defRPr sz="3544"/>
            </a:lvl7pPr>
            <a:lvl8pPr marL="11341578" indent="0">
              <a:buNone/>
              <a:defRPr sz="3544"/>
            </a:lvl8pPr>
            <a:lvl9pPr marL="12961803" indent="0">
              <a:buNone/>
              <a:defRPr sz="3544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42EB0-9B6E-4302-A06C-B97ABEF9E878}" type="datetimeFigureOut">
              <a:rPr lang="ko-KR" altLang="en-US" smtClean="0"/>
              <a:t>2022-10-24</a:t>
            </a:fld>
            <a:endParaRPr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48D40-F05D-487D-AA37-1553A0EC9F2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195542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1999" y="2640330"/>
            <a:ext cx="10451150" cy="9241155"/>
          </a:xfrm>
        </p:spPr>
        <p:txBody>
          <a:bodyPr anchor="b"/>
          <a:lstStyle>
            <a:lvl1pPr>
              <a:defRPr sz="1134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75942" y="5702388"/>
            <a:ext cx="16404550" cy="28145184"/>
          </a:xfrm>
        </p:spPr>
        <p:txBody>
          <a:bodyPr anchor="t"/>
          <a:lstStyle>
            <a:lvl1pPr marL="0" indent="0">
              <a:buNone/>
              <a:defRPr sz="11340"/>
            </a:lvl1pPr>
            <a:lvl2pPr marL="1620225" indent="0">
              <a:buNone/>
              <a:defRPr sz="9923"/>
            </a:lvl2pPr>
            <a:lvl3pPr marL="3240451" indent="0">
              <a:buNone/>
              <a:defRPr sz="8505"/>
            </a:lvl3pPr>
            <a:lvl4pPr marL="4860676" indent="0">
              <a:buNone/>
              <a:defRPr sz="7088"/>
            </a:lvl4pPr>
            <a:lvl5pPr marL="6480901" indent="0">
              <a:buNone/>
              <a:defRPr sz="7088"/>
            </a:lvl5pPr>
            <a:lvl6pPr marL="8101127" indent="0">
              <a:buNone/>
              <a:defRPr sz="7088"/>
            </a:lvl6pPr>
            <a:lvl7pPr marL="9721352" indent="0">
              <a:buNone/>
              <a:defRPr sz="7088"/>
            </a:lvl7pPr>
            <a:lvl8pPr marL="11341578" indent="0">
              <a:buNone/>
              <a:defRPr sz="7088"/>
            </a:lvl8pPr>
            <a:lvl9pPr marL="12961803" indent="0">
              <a:buNone/>
              <a:defRPr sz="7088"/>
            </a:lvl9pPr>
          </a:lstStyle>
          <a:p>
            <a:r>
              <a:rPr lang="ko-KR" altLang="en-US" dirty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31999" y="11881485"/>
            <a:ext cx="10451150" cy="22011921"/>
          </a:xfrm>
        </p:spPr>
        <p:txBody>
          <a:bodyPr/>
          <a:lstStyle>
            <a:lvl1pPr marL="0" indent="0">
              <a:buNone/>
              <a:defRPr sz="5670"/>
            </a:lvl1pPr>
            <a:lvl2pPr marL="1620225" indent="0">
              <a:buNone/>
              <a:defRPr sz="4961"/>
            </a:lvl2pPr>
            <a:lvl3pPr marL="3240451" indent="0">
              <a:buNone/>
              <a:defRPr sz="4253"/>
            </a:lvl3pPr>
            <a:lvl4pPr marL="4860676" indent="0">
              <a:buNone/>
              <a:defRPr sz="3544"/>
            </a:lvl4pPr>
            <a:lvl5pPr marL="6480901" indent="0">
              <a:buNone/>
              <a:defRPr sz="3544"/>
            </a:lvl5pPr>
            <a:lvl6pPr marL="8101127" indent="0">
              <a:buNone/>
              <a:defRPr sz="3544"/>
            </a:lvl6pPr>
            <a:lvl7pPr marL="9721352" indent="0">
              <a:buNone/>
              <a:defRPr sz="3544"/>
            </a:lvl7pPr>
            <a:lvl8pPr marL="11341578" indent="0">
              <a:buNone/>
              <a:defRPr sz="3544"/>
            </a:lvl8pPr>
            <a:lvl9pPr marL="12961803" indent="0">
              <a:buNone/>
              <a:defRPr sz="3544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42EB0-9B6E-4302-A06C-B97ABEF9E878}" type="datetimeFigureOut">
              <a:rPr lang="ko-KR" altLang="en-US" smtClean="0"/>
              <a:t>2022-10-24</a:t>
            </a:fld>
            <a:endParaRPr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48D40-F05D-487D-AA37-1553A0EC9F2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747523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27779" y="2108606"/>
            <a:ext cx="27948493" cy="7655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27779" y="10542984"/>
            <a:ext cx="27948493" cy="251289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227779" y="36707930"/>
            <a:ext cx="7290911" cy="21085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425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D42EB0-9B6E-4302-A06C-B97ABEF9E878}" type="datetimeFigureOut">
              <a:rPr lang="ko-KR" altLang="en-US" smtClean="0"/>
              <a:t>2022-10-24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733842" y="36707930"/>
            <a:ext cx="10936367" cy="21085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425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885360" y="36707930"/>
            <a:ext cx="7290911" cy="21085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425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448D40-F05D-487D-AA37-1553A0EC9F2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708277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3240451" rtl="0" eaLnBrk="1" latinLnBrk="1" hangingPunct="1">
        <a:lnSpc>
          <a:spcPct val="90000"/>
        </a:lnSpc>
        <a:spcBef>
          <a:spcPct val="0"/>
        </a:spcBef>
        <a:buNone/>
        <a:defRPr sz="1559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810113" indent="-810113" algn="l" defTabSz="3240451" rtl="0" eaLnBrk="1" latinLnBrk="1" hangingPunct="1">
        <a:lnSpc>
          <a:spcPct val="90000"/>
        </a:lnSpc>
        <a:spcBef>
          <a:spcPts val="3544"/>
        </a:spcBef>
        <a:buFont typeface="Arial" panose="020B0604020202020204" pitchFamily="34" charset="0"/>
        <a:buChar char="•"/>
        <a:defRPr sz="9923" kern="1200">
          <a:solidFill>
            <a:schemeClr val="tx1"/>
          </a:solidFill>
          <a:latin typeface="+mn-lt"/>
          <a:ea typeface="+mn-ea"/>
          <a:cs typeface="+mn-cs"/>
        </a:defRPr>
      </a:lvl1pPr>
      <a:lvl2pPr marL="2430338" indent="-810113" algn="l" defTabSz="3240451" rtl="0" eaLnBrk="1" latinLnBrk="1" hangingPunct="1">
        <a:lnSpc>
          <a:spcPct val="90000"/>
        </a:lnSpc>
        <a:spcBef>
          <a:spcPts val="1772"/>
        </a:spcBef>
        <a:buFont typeface="Arial" panose="020B0604020202020204" pitchFamily="34" charset="0"/>
        <a:buChar char="•"/>
        <a:defRPr sz="8505" kern="1200">
          <a:solidFill>
            <a:schemeClr val="tx1"/>
          </a:solidFill>
          <a:latin typeface="+mn-lt"/>
          <a:ea typeface="+mn-ea"/>
          <a:cs typeface="+mn-cs"/>
        </a:defRPr>
      </a:lvl2pPr>
      <a:lvl3pPr marL="4050563" indent="-810113" algn="l" defTabSz="3240451" rtl="0" eaLnBrk="1" latinLnBrk="1" hangingPunct="1">
        <a:lnSpc>
          <a:spcPct val="90000"/>
        </a:lnSpc>
        <a:spcBef>
          <a:spcPts val="1772"/>
        </a:spcBef>
        <a:buFont typeface="Arial" panose="020B0604020202020204" pitchFamily="34" charset="0"/>
        <a:buChar char="•"/>
        <a:defRPr sz="7088" kern="1200">
          <a:solidFill>
            <a:schemeClr val="tx1"/>
          </a:solidFill>
          <a:latin typeface="+mn-lt"/>
          <a:ea typeface="+mn-ea"/>
          <a:cs typeface="+mn-cs"/>
        </a:defRPr>
      </a:lvl3pPr>
      <a:lvl4pPr marL="5670789" indent="-810113" algn="l" defTabSz="3240451" rtl="0" eaLnBrk="1" latinLnBrk="1" hangingPunct="1">
        <a:lnSpc>
          <a:spcPct val="90000"/>
        </a:lnSpc>
        <a:spcBef>
          <a:spcPts val="1772"/>
        </a:spcBef>
        <a:buFont typeface="Arial" panose="020B0604020202020204" pitchFamily="34" charset="0"/>
        <a:buChar char="•"/>
        <a:defRPr sz="6379" kern="1200">
          <a:solidFill>
            <a:schemeClr val="tx1"/>
          </a:solidFill>
          <a:latin typeface="+mn-lt"/>
          <a:ea typeface="+mn-ea"/>
          <a:cs typeface="+mn-cs"/>
        </a:defRPr>
      </a:lvl4pPr>
      <a:lvl5pPr marL="7291014" indent="-810113" algn="l" defTabSz="3240451" rtl="0" eaLnBrk="1" latinLnBrk="1" hangingPunct="1">
        <a:lnSpc>
          <a:spcPct val="90000"/>
        </a:lnSpc>
        <a:spcBef>
          <a:spcPts val="1772"/>
        </a:spcBef>
        <a:buFont typeface="Arial" panose="020B0604020202020204" pitchFamily="34" charset="0"/>
        <a:buChar char="•"/>
        <a:defRPr sz="6379" kern="1200">
          <a:solidFill>
            <a:schemeClr val="tx1"/>
          </a:solidFill>
          <a:latin typeface="+mn-lt"/>
          <a:ea typeface="+mn-ea"/>
          <a:cs typeface="+mn-cs"/>
        </a:defRPr>
      </a:lvl5pPr>
      <a:lvl6pPr marL="8911239" indent="-810113" algn="l" defTabSz="3240451" rtl="0" eaLnBrk="1" latinLnBrk="1" hangingPunct="1">
        <a:lnSpc>
          <a:spcPct val="90000"/>
        </a:lnSpc>
        <a:spcBef>
          <a:spcPts val="1772"/>
        </a:spcBef>
        <a:buFont typeface="Arial" panose="020B0604020202020204" pitchFamily="34" charset="0"/>
        <a:buChar char="•"/>
        <a:defRPr sz="6379" kern="1200">
          <a:solidFill>
            <a:schemeClr val="tx1"/>
          </a:solidFill>
          <a:latin typeface="+mn-lt"/>
          <a:ea typeface="+mn-ea"/>
          <a:cs typeface="+mn-cs"/>
        </a:defRPr>
      </a:lvl6pPr>
      <a:lvl7pPr marL="10531465" indent="-810113" algn="l" defTabSz="3240451" rtl="0" eaLnBrk="1" latinLnBrk="1" hangingPunct="1">
        <a:lnSpc>
          <a:spcPct val="90000"/>
        </a:lnSpc>
        <a:spcBef>
          <a:spcPts val="1772"/>
        </a:spcBef>
        <a:buFont typeface="Arial" panose="020B0604020202020204" pitchFamily="34" charset="0"/>
        <a:buChar char="•"/>
        <a:defRPr sz="6379" kern="1200">
          <a:solidFill>
            <a:schemeClr val="tx1"/>
          </a:solidFill>
          <a:latin typeface="+mn-lt"/>
          <a:ea typeface="+mn-ea"/>
          <a:cs typeface="+mn-cs"/>
        </a:defRPr>
      </a:lvl7pPr>
      <a:lvl8pPr marL="12151690" indent="-810113" algn="l" defTabSz="3240451" rtl="0" eaLnBrk="1" latinLnBrk="1" hangingPunct="1">
        <a:lnSpc>
          <a:spcPct val="90000"/>
        </a:lnSpc>
        <a:spcBef>
          <a:spcPts val="1772"/>
        </a:spcBef>
        <a:buFont typeface="Arial" panose="020B0604020202020204" pitchFamily="34" charset="0"/>
        <a:buChar char="•"/>
        <a:defRPr sz="6379" kern="1200">
          <a:solidFill>
            <a:schemeClr val="tx1"/>
          </a:solidFill>
          <a:latin typeface="+mn-lt"/>
          <a:ea typeface="+mn-ea"/>
          <a:cs typeface="+mn-cs"/>
        </a:defRPr>
      </a:lvl8pPr>
      <a:lvl9pPr marL="13771916" indent="-810113" algn="l" defTabSz="3240451" rtl="0" eaLnBrk="1" latinLnBrk="1" hangingPunct="1">
        <a:lnSpc>
          <a:spcPct val="90000"/>
        </a:lnSpc>
        <a:spcBef>
          <a:spcPts val="1772"/>
        </a:spcBef>
        <a:buFont typeface="Arial" panose="020B0604020202020204" pitchFamily="34" charset="0"/>
        <a:buChar char="•"/>
        <a:defRPr sz="637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240451" rtl="0" eaLnBrk="1" latinLnBrk="1" hangingPunct="1">
        <a:defRPr sz="6379" kern="1200">
          <a:solidFill>
            <a:schemeClr val="tx1"/>
          </a:solidFill>
          <a:latin typeface="+mn-lt"/>
          <a:ea typeface="+mn-ea"/>
          <a:cs typeface="+mn-cs"/>
        </a:defRPr>
      </a:lvl1pPr>
      <a:lvl2pPr marL="1620225" algn="l" defTabSz="3240451" rtl="0" eaLnBrk="1" latinLnBrk="1" hangingPunct="1">
        <a:defRPr sz="6379" kern="1200">
          <a:solidFill>
            <a:schemeClr val="tx1"/>
          </a:solidFill>
          <a:latin typeface="+mn-lt"/>
          <a:ea typeface="+mn-ea"/>
          <a:cs typeface="+mn-cs"/>
        </a:defRPr>
      </a:lvl2pPr>
      <a:lvl3pPr marL="3240451" algn="l" defTabSz="3240451" rtl="0" eaLnBrk="1" latinLnBrk="1" hangingPunct="1">
        <a:defRPr sz="6379" kern="1200">
          <a:solidFill>
            <a:schemeClr val="tx1"/>
          </a:solidFill>
          <a:latin typeface="+mn-lt"/>
          <a:ea typeface="+mn-ea"/>
          <a:cs typeface="+mn-cs"/>
        </a:defRPr>
      </a:lvl3pPr>
      <a:lvl4pPr marL="4860676" algn="l" defTabSz="3240451" rtl="0" eaLnBrk="1" latinLnBrk="1" hangingPunct="1">
        <a:defRPr sz="6379" kern="1200">
          <a:solidFill>
            <a:schemeClr val="tx1"/>
          </a:solidFill>
          <a:latin typeface="+mn-lt"/>
          <a:ea typeface="+mn-ea"/>
          <a:cs typeface="+mn-cs"/>
        </a:defRPr>
      </a:lvl4pPr>
      <a:lvl5pPr marL="6480901" algn="l" defTabSz="3240451" rtl="0" eaLnBrk="1" latinLnBrk="1" hangingPunct="1">
        <a:defRPr sz="6379" kern="1200">
          <a:solidFill>
            <a:schemeClr val="tx1"/>
          </a:solidFill>
          <a:latin typeface="+mn-lt"/>
          <a:ea typeface="+mn-ea"/>
          <a:cs typeface="+mn-cs"/>
        </a:defRPr>
      </a:lvl5pPr>
      <a:lvl6pPr marL="8101127" algn="l" defTabSz="3240451" rtl="0" eaLnBrk="1" latinLnBrk="1" hangingPunct="1">
        <a:defRPr sz="6379" kern="1200">
          <a:solidFill>
            <a:schemeClr val="tx1"/>
          </a:solidFill>
          <a:latin typeface="+mn-lt"/>
          <a:ea typeface="+mn-ea"/>
          <a:cs typeface="+mn-cs"/>
        </a:defRPr>
      </a:lvl6pPr>
      <a:lvl7pPr marL="9721352" algn="l" defTabSz="3240451" rtl="0" eaLnBrk="1" latinLnBrk="1" hangingPunct="1">
        <a:defRPr sz="6379" kern="1200">
          <a:solidFill>
            <a:schemeClr val="tx1"/>
          </a:solidFill>
          <a:latin typeface="+mn-lt"/>
          <a:ea typeface="+mn-ea"/>
          <a:cs typeface="+mn-cs"/>
        </a:defRPr>
      </a:lvl7pPr>
      <a:lvl8pPr marL="11341578" algn="l" defTabSz="3240451" rtl="0" eaLnBrk="1" latinLnBrk="1" hangingPunct="1">
        <a:defRPr sz="6379" kern="1200">
          <a:solidFill>
            <a:schemeClr val="tx1"/>
          </a:solidFill>
          <a:latin typeface="+mn-lt"/>
          <a:ea typeface="+mn-ea"/>
          <a:cs typeface="+mn-cs"/>
        </a:defRPr>
      </a:lvl8pPr>
      <a:lvl9pPr marL="12961803" algn="l" defTabSz="3240451" rtl="0" eaLnBrk="1" latinLnBrk="1" hangingPunct="1">
        <a:defRPr sz="637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9.png"/><Relationship Id="rId18" Type="http://schemas.openxmlformats.org/officeDocument/2006/relationships/image" Target="../media/image14.pn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12" Type="http://schemas.openxmlformats.org/officeDocument/2006/relationships/image" Target="../media/image8.png"/><Relationship Id="rId17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2.png"/><Relationship Id="rId20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11" Type="http://schemas.openxmlformats.org/officeDocument/2006/relationships/image" Target="../media/image7.png"/><Relationship Id="rId5" Type="http://schemas.openxmlformats.org/officeDocument/2006/relationships/image" Target="../media/image2.png"/><Relationship Id="rId15" Type="http://schemas.openxmlformats.org/officeDocument/2006/relationships/image" Target="../media/image11.jpeg"/><Relationship Id="rId10" Type="http://schemas.openxmlformats.org/officeDocument/2006/relationships/image" Target="../media/image6.png"/><Relationship Id="rId19" Type="http://schemas.openxmlformats.org/officeDocument/2006/relationships/image" Target="../media/image15.png"/><Relationship Id="rId4" Type="http://schemas.microsoft.com/office/2007/relationships/hdphoto" Target="../media/hdphoto1.wdp"/><Relationship Id="rId9" Type="http://schemas.openxmlformats.org/officeDocument/2006/relationships/image" Target="../media/image5.png"/><Relationship Id="rId1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59510E99-C7FD-9292-9FDB-A4D1798841D3}"/>
              </a:ext>
            </a:extLst>
          </p:cNvPr>
          <p:cNvSpPr/>
          <p:nvPr/>
        </p:nvSpPr>
        <p:spPr>
          <a:xfrm>
            <a:off x="10079630" y="24397520"/>
            <a:ext cx="1368405" cy="5344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450~660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ppm</a:t>
            </a:r>
            <a:endParaRPr lang="ko-KR" altLang="en-US" b="1" dirty="0">
              <a:solidFill>
                <a:schemeClr val="tx1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0966" y="2778689"/>
            <a:ext cx="31166398" cy="2432476"/>
          </a:xfrm>
        </p:spPr>
        <p:txBody>
          <a:bodyPr>
            <a:noAutofit/>
          </a:bodyPr>
          <a:lstStyle/>
          <a:p>
            <a:pPr latinLnBrk="0">
              <a:lnSpc>
                <a:spcPct val="120000"/>
              </a:lnSpc>
            </a:pPr>
            <a:r>
              <a:rPr lang="ko-KR" altLang="en-US" sz="6100" b="1" dirty="0">
                <a:effectLst>
                  <a:outerShdw blurRad="508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실시간 환경 모니터링 및 </a:t>
            </a:r>
            <a:r>
              <a:rPr lang="en-US" altLang="ko-KR" sz="6100" b="1" dirty="0">
                <a:effectLst>
                  <a:outerShdw blurRad="508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AI </a:t>
            </a:r>
            <a:r>
              <a:rPr lang="ko-KR" altLang="en-US" sz="6100" b="1" dirty="0">
                <a:effectLst>
                  <a:outerShdw blurRad="508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모델 기반 생육단계별</a:t>
            </a:r>
            <a:r>
              <a:rPr lang="en-US" altLang="ko-KR" sz="6100" b="1" dirty="0">
                <a:effectLst>
                  <a:outerShdw blurRad="508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 </a:t>
            </a:r>
            <a:r>
              <a:rPr lang="ko-KR" altLang="en-US" sz="6100" b="1" dirty="0">
                <a:effectLst>
                  <a:outerShdw blurRad="508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환경 제어 알고리즘 적용 미니챔버 구현</a:t>
            </a:r>
            <a:br>
              <a:rPr lang="en-US" altLang="ko-KR" sz="6050" b="1" dirty="0">
                <a:effectLst>
                  <a:outerShdw blurRad="508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</a:br>
            <a:r>
              <a:rPr lang="en-US" altLang="ko-KR" sz="3600" dirty="0">
                <a:effectLst>
                  <a:outerShdw blurRad="508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Implementation of a Mini-chamber for Real-time Environmental Monitoring and Controlling by the Growth Stages Based on the AI Model</a:t>
            </a:r>
            <a:endParaRPr lang="ko-KR" altLang="ko-KR" sz="6050" dirty="0">
              <a:effectLst>
                <a:outerShdw blurRad="50800" dist="25400" dir="2700000" algn="tl" rotWithShape="0">
                  <a:prstClr val="black">
                    <a:alpha val="40000"/>
                  </a:prstClr>
                </a:outerShdw>
              </a:effectLst>
              <a:latin typeface="한컴산뜻돋움" panose="02000000000000000000" pitchFamily="2" charset="-127"/>
              <a:ea typeface="한컴산뜻돋움" panose="02000000000000000000" pitchFamily="2" charset="-127"/>
              <a:cs typeface="Arial Unicode MS" panose="020B0604020202020204" pitchFamily="50" charset="-127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0" y="38462102"/>
            <a:ext cx="32404049" cy="1142847"/>
          </a:xfrm>
          <a:prstGeom prst="rect">
            <a:avLst/>
          </a:prstGeom>
          <a:solidFill>
            <a:srgbClr val="5629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50" u="sng" dirty="0">
              <a:latin typeface="한컴산뜻돋움" panose="02000000000000000000" pitchFamily="2" charset="-127"/>
              <a:ea typeface="한컴산뜻돋움" panose="02000000000000000000" pitchFamily="2" charset="-127"/>
              <a:cs typeface="Arial Unicode MS" panose="020B0604020202020204" pitchFamily="50" charset="-127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2892315" y="5410330"/>
            <a:ext cx="26417577" cy="2602390"/>
            <a:chOff x="1961489" y="8416218"/>
            <a:chExt cx="28819175" cy="2838971"/>
          </a:xfrm>
        </p:grpSpPr>
        <p:sp>
          <p:nvSpPr>
            <p:cNvPr id="4" name="직사각형 3"/>
            <p:cNvSpPr/>
            <p:nvPr/>
          </p:nvSpPr>
          <p:spPr>
            <a:xfrm>
              <a:off x="1961489" y="8416218"/>
              <a:ext cx="28576855" cy="145480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4033" b="1" u="sng" dirty="0">
                  <a:latin typeface="한컴산뜻돋움" panose="02000000000000000000" pitchFamily="2" charset="-127"/>
                  <a:ea typeface="한컴산뜻돋움" panose="02000000000000000000" pitchFamily="2" charset="-127"/>
                  <a:cs typeface="Arial Unicode MS" panose="020B0604020202020204" pitchFamily="50" charset="-127"/>
                </a:rPr>
                <a:t>김솔아</a:t>
              </a:r>
              <a:r>
                <a:rPr lang="en-US" altLang="ko-KR" sz="4033" b="1" u="sng" baseline="30000" dirty="0">
                  <a:latin typeface="한컴산뜻돋움" panose="02000000000000000000" pitchFamily="2" charset="-127"/>
                  <a:ea typeface="한컴산뜻돋움" panose="02000000000000000000" pitchFamily="2" charset="-127"/>
                  <a:cs typeface="Arial Unicode MS" panose="020B0604020202020204" pitchFamily="50" charset="-127"/>
                </a:rPr>
                <a:t>1</a:t>
              </a:r>
              <a:r>
                <a:rPr lang="en-US" altLang="ko-KR" sz="4033" b="1" dirty="0">
                  <a:latin typeface="한컴산뜻돋움" panose="02000000000000000000" pitchFamily="2" charset="-127"/>
                  <a:ea typeface="한컴산뜻돋움" panose="02000000000000000000" pitchFamily="2" charset="-127"/>
                  <a:cs typeface="Arial Unicode MS" panose="020B0604020202020204" pitchFamily="50" charset="-127"/>
                </a:rPr>
                <a:t> , </a:t>
              </a:r>
              <a:r>
                <a:rPr lang="ko-KR" altLang="en-US" sz="4033" b="1" dirty="0">
                  <a:latin typeface="한컴산뜻돋움" panose="02000000000000000000" pitchFamily="2" charset="-127"/>
                  <a:ea typeface="한컴산뜻돋움" panose="02000000000000000000" pitchFamily="2" charset="-127"/>
                  <a:cs typeface="Arial Unicode MS" panose="020B0604020202020204" pitchFamily="50" charset="-127"/>
                </a:rPr>
                <a:t>전혜진</a:t>
              </a:r>
              <a:r>
                <a:rPr lang="en-US" altLang="ko-KR" sz="4033" b="1" baseline="30000" dirty="0">
                  <a:latin typeface="한컴산뜻돋움" panose="02000000000000000000" pitchFamily="2" charset="-127"/>
                  <a:ea typeface="한컴산뜻돋움" panose="02000000000000000000" pitchFamily="2" charset="-127"/>
                  <a:cs typeface="Arial Unicode MS" panose="020B0604020202020204" pitchFamily="50" charset="-127"/>
                </a:rPr>
                <a:t>1</a:t>
              </a:r>
              <a:r>
                <a:rPr lang="en-US" altLang="ko-KR" sz="4033" b="1" dirty="0">
                  <a:latin typeface="한컴산뜻돋움" panose="02000000000000000000" pitchFamily="2" charset="-127"/>
                  <a:ea typeface="한컴산뜻돋움" panose="02000000000000000000" pitchFamily="2" charset="-127"/>
                  <a:cs typeface="Arial Unicode MS" panose="020B0604020202020204" pitchFamily="50" charset="-127"/>
                </a:rPr>
                <a:t> , </a:t>
              </a:r>
              <a:r>
                <a:rPr lang="ko-KR" altLang="en-US" sz="4033" b="1" dirty="0">
                  <a:latin typeface="한컴산뜻돋움" panose="02000000000000000000" pitchFamily="2" charset="-127"/>
                  <a:ea typeface="한컴산뜻돋움" panose="02000000000000000000" pitchFamily="2" charset="-127"/>
                  <a:cs typeface="Arial Unicode MS" panose="020B0604020202020204" pitchFamily="50" charset="-127"/>
                </a:rPr>
                <a:t>정재영</a:t>
              </a:r>
              <a:r>
                <a:rPr lang="en-US" altLang="ko-KR" sz="4033" b="1" baseline="30000" dirty="0">
                  <a:latin typeface="한컴산뜻돋움" panose="02000000000000000000" pitchFamily="2" charset="-127"/>
                  <a:ea typeface="한컴산뜻돋움" panose="02000000000000000000" pitchFamily="2" charset="-127"/>
                  <a:cs typeface="Arial Unicode MS" panose="020B0604020202020204" pitchFamily="50" charset="-127"/>
                </a:rPr>
                <a:t>1</a:t>
              </a:r>
              <a:r>
                <a:rPr lang="en-US" altLang="ko-KR" sz="4033" b="1" dirty="0">
                  <a:latin typeface="한컴산뜻돋움" panose="02000000000000000000" pitchFamily="2" charset="-127"/>
                  <a:ea typeface="한컴산뜻돋움" panose="02000000000000000000" pitchFamily="2" charset="-127"/>
                  <a:cs typeface="Arial Unicode MS" panose="020B0604020202020204" pitchFamily="50" charset="-127"/>
                </a:rPr>
                <a:t> , </a:t>
              </a:r>
              <a:r>
                <a:rPr lang="ko-KR" altLang="en-US" sz="4033" b="1" dirty="0">
                  <a:latin typeface="한컴산뜻돋움" panose="02000000000000000000" pitchFamily="2" charset="-127"/>
                  <a:ea typeface="한컴산뜻돋움" panose="02000000000000000000" pitchFamily="2" charset="-127"/>
                  <a:cs typeface="Arial Unicode MS" panose="020B0604020202020204" pitchFamily="50" charset="-127"/>
                </a:rPr>
                <a:t>김태곤</a:t>
              </a:r>
              <a:r>
                <a:rPr lang="en-US" altLang="ko-KR" sz="4033" b="1" baseline="30000" dirty="0">
                  <a:latin typeface="한컴산뜻돋움" panose="02000000000000000000" pitchFamily="2" charset="-127"/>
                  <a:ea typeface="한컴산뜻돋움" panose="02000000000000000000" pitchFamily="2" charset="-127"/>
                  <a:cs typeface="Arial Unicode MS" panose="020B0604020202020204" pitchFamily="50" charset="-127"/>
                </a:rPr>
                <a:t>1*</a:t>
              </a:r>
              <a:r>
                <a:rPr lang="en-US" altLang="ko-KR" sz="4033" b="1" u="sng" dirty="0">
                  <a:latin typeface="한컴산뜻돋움" panose="02000000000000000000" pitchFamily="2" charset="-127"/>
                  <a:ea typeface="한컴산뜻돋움" panose="02000000000000000000" pitchFamily="2" charset="-127"/>
                  <a:cs typeface="Arial Unicode MS" panose="020B0604020202020204" pitchFamily="50" charset="-127"/>
                </a:rPr>
                <a:t> </a:t>
              </a:r>
            </a:p>
            <a:p>
              <a:pPr algn="ctr"/>
              <a:r>
                <a:rPr lang="en-US" altLang="ko-KR" sz="4033" u="sng" dirty="0">
                  <a:latin typeface="한컴산뜻돋움" panose="02000000000000000000" pitchFamily="2" charset="-127"/>
                  <a:ea typeface="한컴산뜻돋움" panose="02000000000000000000" pitchFamily="2" charset="-127"/>
                  <a:cs typeface="Arial Unicode MS" panose="020B0604020202020204" pitchFamily="50" charset="-127"/>
                </a:rPr>
                <a:t>Sola Kim</a:t>
              </a:r>
              <a:r>
                <a:rPr lang="en-US" altLang="ko-KR" sz="4033" u="sng" baseline="30000" dirty="0">
                  <a:latin typeface="한컴산뜻돋움" panose="02000000000000000000" pitchFamily="2" charset="-127"/>
                  <a:ea typeface="한컴산뜻돋움" panose="02000000000000000000" pitchFamily="2" charset="-127"/>
                  <a:cs typeface="Arial Unicode MS" panose="020B0604020202020204" pitchFamily="50" charset="-127"/>
                </a:rPr>
                <a:t>1</a:t>
              </a:r>
              <a:r>
                <a:rPr lang="en-US" altLang="ko-KR" sz="4033" dirty="0">
                  <a:latin typeface="한컴산뜻돋움" panose="02000000000000000000" pitchFamily="2" charset="-127"/>
                  <a:ea typeface="한컴산뜻돋움" panose="02000000000000000000" pitchFamily="2" charset="-127"/>
                  <a:cs typeface="Arial Unicode MS" panose="020B0604020202020204" pitchFamily="50" charset="-127"/>
                </a:rPr>
                <a:t> , Hyejin Jeon</a:t>
              </a:r>
              <a:r>
                <a:rPr lang="en-US" altLang="ko-KR" sz="4033" baseline="30000" dirty="0">
                  <a:latin typeface="한컴산뜻돋움" panose="02000000000000000000" pitchFamily="2" charset="-127"/>
                  <a:ea typeface="한컴산뜻돋움" panose="02000000000000000000" pitchFamily="2" charset="-127"/>
                  <a:cs typeface="Arial Unicode MS" panose="020B0604020202020204" pitchFamily="50" charset="-127"/>
                </a:rPr>
                <a:t>1</a:t>
              </a:r>
              <a:r>
                <a:rPr lang="en-US" altLang="ko-KR" sz="4033" dirty="0">
                  <a:latin typeface="한컴산뜻돋움" panose="02000000000000000000" pitchFamily="2" charset="-127"/>
                  <a:ea typeface="한컴산뜻돋움" panose="02000000000000000000" pitchFamily="2" charset="-127"/>
                  <a:cs typeface="Arial Unicode MS" panose="020B0604020202020204" pitchFamily="50" charset="-127"/>
                </a:rPr>
                <a:t> , Jaeyoung Jung</a:t>
              </a:r>
              <a:r>
                <a:rPr lang="en-US" altLang="ko-KR" sz="4033" baseline="30000" dirty="0">
                  <a:latin typeface="한컴산뜻돋움" panose="02000000000000000000" pitchFamily="2" charset="-127"/>
                  <a:ea typeface="한컴산뜻돋움" panose="02000000000000000000" pitchFamily="2" charset="-127"/>
                  <a:cs typeface="Arial Unicode MS" panose="020B0604020202020204" pitchFamily="50" charset="-127"/>
                </a:rPr>
                <a:t>1</a:t>
              </a:r>
              <a:r>
                <a:rPr lang="en-US" altLang="ko-KR" sz="4033" dirty="0">
                  <a:latin typeface="한컴산뜻돋움" panose="02000000000000000000" pitchFamily="2" charset="-127"/>
                  <a:ea typeface="한컴산뜻돋움" panose="02000000000000000000" pitchFamily="2" charset="-127"/>
                  <a:cs typeface="Arial Unicode MS" panose="020B0604020202020204" pitchFamily="50" charset="-127"/>
                </a:rPr>
                <a:t> , Taegon Kim</a:t>
              </a:r>
              <a:r>
                <a:rPr lang="en-US" altLang="ko-KR" sz="4033" baseline="30000" dirty="0">
                  <a:latin typeface="한컴산뜻돋움" panose="02000000000000000000" pitchFamily="2" charset="-127"/>
                  <a:ea typeface="한컴산뜻돋움" panose="02000000000000000000" pitchFamily="2" charset="-127"/>
                  <a:cs typeface="Arial Unicode MS" panose="020B0604020202020204" pitchFamily="50" charset="-127"/>
                </a:rPr>
                <a:t>1*</a:t>
              </a:r>
              <a:endParaRPr lang="en-US" altLang="ko-KR" sz="4033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endParaRPr>
            </a:p>
          </p:txBody>
        </p:sp>
        <p:sp>
          <p:nvSpPr>
            <p:cNvPr id="162" name="직사각형 161"/>
            <p:cNvSpPr/>
            <p:nvPr/>
          </p:nvSpPr>
          <p:spPr>
            <a:xfrm>
              <a:off x="2203808" y="10012891"/>
              <a:ext cx="28576856" cy="12422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base"/>
              <a:r>
                <a:rPr lang="ko-KR" altLang="en-US" sz="3400" b="1" i="1" spc="92" dirty="0">
                  <a:latin typeface="한컴산뜻돋움" panose="02000000000000000000" pitchFamily="2" charset="-127"/>
                  <a:ea typeface="한컴산뜻돋움" panose="02000000000000000000" pitchFamily="2" charset="-127"/>
                  <a:cs typeface="Arial Unicode MS" panose="020B0604020202020204" pitchFamily="50" charset="-127"/>
                </a:rPr>
                <a:t>전북대학교 스마트팜학과</a:t>
              </a:r>
              <a:r>
                <a:rPr lang="en-US" altLang="ko-KR" sz="3400" b="1" baseline="30000" dirty="0">
                  <a:latin typeface="한컴산뜻돋움" panose="02000000000000000000" pitchFamily="2" charset="-127"/>
                  <a:ea typeface="한컴산뜻돋움" panose="02000000000000000000" pitchFamily="2" charset="-127"/>
                  <a:cs typeface="Arial Unicode MS" panose="020B0604020202020204" pitchFamily="50" charset="-127"/>
                </a:rPr>
                <a:t> 1</a:t>
              </a:r>
              <a:endParaRPr lang="en-US" altLang="ko-KR" sz="3400" b="1" i="1" spc="92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endParaRPr>
            </a:p>
            <a:p>
              <a:pPr algn="ctr" fontAlgn="base"/>
              <a:r>
                <a:rPr lang="en-US" altLang="ko-KR" sz="3400" i="1" spc="92" dirty="0">
                  <a:latin typeface="한컴산뜻돋움" panose="02000000000000000000" pitchFamily="2" charset="-127"/>
                  <a:ea typeface="한컴산뜻돋움" panose="02000000000000000000" pitchFamily="2" charset="-127"/>
                  <a:cs typeface="Arial Unicode MS" panose="020B0604020202020204" pitchFamily="50" charset="-127"/>
                </a:rPr>
                <a:t>Department of Smart Farm, Jeonbuk National University, Jeonju 54896, Korea</a:t>
              </a:r>
              <a:r>
                <a:rPr lang="en-US" altLang="ko-KR" sz="3400" b="1" baseline="30000" dirty="0">
                  <a:latin typeface="한컴산뜻돋움" panose="02000000000000000000" pitchFamily="2" charset="-127"/>
                  <a:ea typeface="한컴산뜻돋움" panose="02000000000000000000" pitchFamily="2" charset="-127"/>
                  <a:cs typeface="Arial Unicode MS" panose="020B0604020202020204" pitchFamily="50" charset="-127"/>
                </a:rPr>
                <a:t> 1</a:t>
              </a:r>
              <a:r>
                <a:rPr lang="en-US" altLang="ko-KR" sz="3400" i="1" spc="92" dirty="0">
                  <a:latin typeface="한컴산뜻돋움" panose="02000000000000000000" pitchFamily="2" charset="-127"/>
                  <a:ea typeface="한컴산뜻돋움" panose="02000000000000000000" pitchFamily="2" charset="-127"/>
                  <a:cs typeface="Arial Unicode MS" panose="020B0604020202020204" pitchFamily="50" charset="-127"/>
                </a:rPr>
                <a:t> </a:t>
              </a:r>
            </a:p>
          </p:txBody>
        </p:sp>
      </p:grpSp>
      <p:sp>
        <p:nvSpPr>
          <p:cNvPr id="28" name="Rectangle 4"/>
          <p:cNvSpPr>
            <a:spLocks noChangeArrowheads="1"/>
          </p:cNvSpPr>
          <p:nvPr/>
        </p:nvSpPr>
        <p:spPr bwMode="auto">
          <a:xfrm>
            <a:off x="1350169" y="40274"/>
            <a:ext cx="169342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83820" tIns="41910" rIns="83820" bIns="4191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650" dirty="0">
              <a:latin typeface="한컴산뜻돋움" panose="02000000000000000000" pitchFamily="2" charset="-127"/>
              <a:ea typeface="한컴산뜻돋움" panose="02000000000000000000" pitchFamily="2" charset="-127"/>
              <a:cs typeface="Arial Unicode MS" panose="020B0604020202020204" pitchFamily="50" charset="-127"/>
            </a:endParaRPr>
          </a:p>
        </p:txBody>
      </p:sp>
      <p:sp>
        <p:nvSpPr>
          <p:cNvPr id="18" name="Rectangle 2"/>
          <p:cNvSpPr>
            <a:spLocks noChangeArrowheads="1"/>
          </p:cNvSpPr>
          <p:nvPr/>
        </p:nvSpPr>
        <p:spPr bwMode="auto">
          <a:xfrm>
            <a:off x="1350169" y="40274"/>
            <a:ext cx="169342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83820" tIns="41910" rIns="83820" bIns="4191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650" dirty="0">
              <a:latin typeface="한컴산뜻돋움" panose="02000000000000000000" pitchFamily="2" charset="-127"/>
              <a:ea typeface="한컴산뜻돋움" panose="02000000000000000000" pitchFamily="2" charset="-127"/>
              <a:cs typeface="Arial Unicode MS" panose="020B0604020202020204" pitchFamily="50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E02F2EF2-4531-C73A-EC34-DFBAF069C576}"/>
              </a:ext>
            </a:extLst>
          </p:cNvPr>
          <p:cNvSpPr/>
          <p:nvPr/>
        </p:nvSpPr>
        <p:spPr>
          <a:xfrm>
            <a:off x="0" y="223"/>
            <a:ext cx="32404049" cy="2965977"/>
          </a:xfrm>
          <a:prstGeom prst="rect">
            <a:avLst/>
          </a:prstGeom>
          <a:gradFill>
            <a:gsLst>
              <a:gs pos="0">
                <a:srgbClr val="AD76CC"/>
              </a:gs>
              <a:gs pos="100000">
                <a:srgbClr val="AD76CC"/>
              </a:gs>
              <a:gs pos="51000">
                <a:srgbClr val="56296E"/>
              </a:gs>
              <a:gs pos="100000">
                <a:srgbClr val="C59DDB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50" u="sng" dirty="0">
              <a:latin typeface="한컴산뜻돋움" panose="02000000000000000000" pitchFamily="2" charset="-127"/>
              <a:ea typeface="한컴산뜻돋움" panose="02000000000000000000" pitchFamily="2" charset="-127"/>
              <a:cs typeface="Arial Unicode MS" panose="020B0604020202020204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6299CBF-37ED-79C2-C302-FC5C96913A38}"/>
              </a:ext>
            </a:extLst>
          </p:cNvPr>
          <p:cNvSpPr/>
          <p:nvPr/>
        </p:nvSpPr>
        <p:spPr>
          <a:xfrm>
            <a:off x="2484001" y="1652706"/>
            <a:ext cx="11801820" cy="8540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5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  <a:cs typeface="Arial Unicode MS" panose="020B0604020202020204" pitchFamily="50" charset="-127"/>
              </a:rPr>
              <a:t>JEONBUK NATIONAL UNIVERSITY</a:t>
            </a:r>
          </a:p>
          <a:p>
            <a:r>
              <a:rPr lang="en-US" altLang="ko-KR" sz="2400" b="1" dirty="0">
                <a:solidFill>
                  <a:schemeClr val="bg1"/>
                </a:solidFill>
                <a:latin typeface="+mj-ea"/>
                <a:ea typeface="+mj-ea"/>
                <a:cs typeface="Arial Unicode MS" panose="020B0604020202020204" pitchFamily="50" charset="-127"/>
              </a:rPr>
              <a:t>Smart Digital Agriculture Laboratory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8389B7EA-39EF-D4EF-2441-5C84D43E4DD2}"/>
              </a:ext>
            </a:extLst>
          </p:cNvPr>
          <p:cNvGrpSpPr/>
          <p:nvPr/>
        </p:nvGrpSpPr>
        <p:grpSpPr>
          <a:xfrm>
            <a:off x="5084083" y="8697801"/>
            <a:ext cx="6230289" cy="688137"/>
            <a:chOff x="-27702" y="10180257"/>
            <a:chExt cx="6796679" cy="750696"/>
          </a:xfrm>
        </p:grpSpPr>
        <p:sp>
          <p:nvSpPr>
            <p:cNvPr id="52" name="직사각형 51"/>
            <p:cNvSpPr/>
            <p:nvPr/>
          </p:nvSpPr>
          <p:spPr>
            <a:xfrm>
              <a:off x="-27702" y="10180257"/>
              <a:ext cx="6773766" cy="75069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US" altLang="ko-KR" sz="3667" b="1" dirty="0">
                  <a:latin typeface="한컴산뜻돋움" panose="02000000000000000000" pitchFamily="2" charset="-127"/>
                  <a:ea typeface="한컴산뜻돋움" panose="02000000000000000000" pitchFamily="2" charset="-127"/>
                  <a:cs typeface="Arial Unicode MS" panose="020B0604020202020204" pitchFamily="50" charset="-127"/>
                </a:rPr>
                <a:t>  INTRODUCTION</a:t>
              </a:r>
              <a:endParaRPr lang="ko-KR" altLang="ko-KR" sz="3667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endParaRP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921441F7-AB21-1352-AE5C-4A921C4E4516}"/>
                </a:ext>
              </a:extLst>
            </p:cNvPr>
            <p:cNvCxnSpPr/>
            <p:nvPr/>
          </p:nvCxnSpPr>
          <p:spPr>
            <a:xfrm>
              <a:off x="-6223" y="10873508"/>
              <a:ext cx="6775200" cy="0"/>
            </a:xfrm>
            <a:prstGeom prst="line">
              <a:avLst/>
            </a:prstGeom>
            <a:ln w="60325">
              <a:solidFill>
                <a:srgbClr val="56296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310282CA-A16F-EC11-4522-C32108C83648}"/>
                </a:ext>
              </a:extLst>
            </p:cNvPr>
            <p:cNvCxnSpPr/>
            <p:nvPr/>
          </p:nvCxnSpPr>
          <p:spPr>
            <a:xfrm>
              <a:off x="-6223" y="10180257"/>
              <a:ext cx="6775200" cy="0"/>
            </a:xfrm>
            <a:prstGeom prst="line">
              <a:avLst/>
            </a:prstGeom>
            <a:ln w="60325">
              <a:solidFill>
                <a:srgbClr val="56296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7584D99C-62DA-A787-E497-A0742AFB2531}"/>
              </a:ext>
            </a:extLst>
          </p:cNvPr>
          <p:cNvGrpSpPr/>
          <p:nvPr/>
        </p:nvGrpSpPr>
        <p:grpSpPr>
          <a:xfrm>
            <a:off x="4988298" y="14042452"/>
            <a:ext cx="6218761" cy="697952"/>
            <a:chOff x="-15126" y="19871914"/>
            <a:chExt cx="6784103" cy="761401"/>
          </a:xfrm>
        </p:grpSpPr>
        <p:sp>
          <p:nvSpPr>
            <p:cNvPr id="141" name="직사각형 140"/>
            <p:cNvSpPr/>
            <p:nvPr/>
          </p:nvSpPr>
          <p:spPr>
            <a:xfrm>
              <a:off x="-15126" y="19882621"/>
              <a:ext cx="6748612" cy="75069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US" altLang="ko-KR" sz="3667" b="1" dirty="0">
                  <a:latin typeface="한컴산뜻돋움" panose="02000000000000000000" pitchFamily="2" charset="-127"/>
                  <a:ea typeface="한컴산뜻돋움" panose="02000000000000000000" pitchFamily="2" charset="-127"/>
                  <a:cs typeface="Arial Unicode MS" panose="020B0604020202020204" pitchFamily="50" charset="-127"/>
                </a:rPr>
                <a:t>  OBJECTIVE</a:t>
              </a:r>
              <a:endParaRPr lang="ko-KR" altLang="ko-KR" sz="3667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endParaRPr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13BDE8ED-BB82-64D9-E0B5-1902BD95D30A}"/>
                </a:ext>
              </a:extLst>
            </p:cNvPr>
            <p:cNvCxnSpPr/>
            <p:nvPr/>
          </p:nvCxnSpPr>
          <p:spPr>
            <a:xfrm>
              <a:off x="-6223" y="20594588"/>
              <a:ext cx="6775200" cy="0"/>
            </a:xfrm>
            <a:prstGeom prst="line">
              <a:avLst/>
            </a:prstGeom>
            <a:ln w="60325">
              <a:solidFill>
                <a:srgbClr val="56296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C1375210-CB45-6272-7C31-F7874583FA6E}"/>
                </a:ext>
              </a:extLst>
            </p:cNvPr>
            <p:cNvCxnSpPr/>
            <p:nvPr/>
          </p:nvCxnSpPr>
          <p:spPr>
            <a:xfrm>
              <a:off x="-6223" y="19871914"/>
              <a:ext cx="6775200" cy="0"/>
            </a:xfrm>
            <a:prstGeom prst="line">
              <a:avLst/>
            </a:prstGeom>
            <a:ln w="60325">
              <a:solidFill>
                <a:srgbClr val="56296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B94E9A9D-880D-2C44-C1FC-710ED84A1269}"/>
              </a:ext>
            </a:extLst>
          </p:cNvPr>
          <p:cNvGrpSpPr/>
          <p:nvPr/>
        </p:nvGrpSpPr>
        <p:grpSpPr>
          <a:xfrm>
            <a:off x="20625864" y="8503280"/>
            <a:ext cx="6218761" cy="772776"/>
            <a:chOff x="-15126" y="29457655"/>
            <a:chExt cx="6784103" cy="843029"/>
          </a:xfrm>
        </p:grpSpPr>
        <p:sp>
          <p:nvSpPr>
            <p:cNvPr id="55" name="직사각형 54"/>
            <p:cNvSpPr/>
            <p:nvPr/>
          </p:nvSpPr>
          <p:spPr>
            <a:xfrm>
              <a:off x="-15126" y="29457655"/>
              <a:ext cx="6746062" cy="8430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ko-KR" sz="3667" b="1" dirty="0">
                  <a:latin typeface="한컴산뜻돋움" panose="02000000000000000000" pitchFamily="2" charset="-127"/>
                  <a:ea typeface="한컴산뜻돋움" panose="02000000000000000000" pitchFamily="2" charset="-127"/>
                  <a:cs typeface="Arial Unicode MS" panose="020B0604020202020204" pitchFamily="50" charset="-127"/>
                </a:rPr>
                <a:t>  MATERIALS &amp; METHODS</a:t>
              </a:r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5FDDAD38-99FE-4BD4-85D6-AFB25FD83498}"/>
                </a:ext>
              </a:extLst>
            </p:cNvPr>
            <p:cNvCxnSpPr/>
            <p:nvPr/>
          </p:nvCxnSpPr>
          <p:spPr>
            <a:xfrm>
              <a:off x="-6223" y="30246254"/>
              <a:ext cx="6775200" cy="0"/>
            </a:xfrm>
            <a:prstGeom prst="line">
              <a:avLst/>
            </a:prstGeom>
            <a:ln w="60325">
              <a:solidFill>
                <a:srgbClr val="56296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C95223B6-3D35-7B31-6C7A-BDF28863F86E}"/>
                </a:ext>
              </a:extLst>
            </p:cNvPr>
            <p:cNvCxnSpPr/>
            <p:nvPr/>
          </p:nvCxnSpPr>
          <p:spPr>
            <a:xfrm>
              <a:off x="-6223" y="29523580"/>
              <a:ext cx="6775200" cy="0"/>
            </a:xfrm>
            <a:prstGeom prst="line">
              <a:avLst/>
            </a:prstGeom>
            <a:ln w="60325">
              <a:solidFill>
                <a:srgbClr val="56296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8608969D-C689-E1DA-96C3-9DAFC9BCCAF6}"/>
              </a:ext>
            </a:extLst>
          </p:cNvPr>
          <p:cNvGrpSpPr/>
          <p:nvPr/>
        </p:nvGrpSpPr>
        <p:grpSpPr>
          <a:xfrm>
            <a:off x="20280211" y="34269837"/>
            <a:ext cx="6219313" cy="772776"/>
            <a:chOff x="-9280" y="33214924"/>
            <a:chExt cx="6784705" cy="843028"/>
          </a:xfrm>
        </p:grpSpPr>
        <p:sp>
          <p:nvSpPr>
            <p:cNvPr id="296" name="직사각형 295"/>
            <p:cNvSpPr/>
            <p:nvPr/>
          </p:nvSpPr>
          <p:spPr>
            <a:xfrm>
              <a:off x="-9280" y="33214924"/>
              <a:ext cx="6746062" cy="8430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ko-KR" sz="3667" b="1" dirty="0">
                  <a:latin typeface="한컴산뜻돋움" panose="02000000000000000000" pitchFamily="2" charset="-127"/>
                  <a:ea typeface="한컴산뜻돋움" panose="02000000000000000000" pitchFamily="2" charset="-127"/>
                  <a:cs typeface="Arial Unicode MS" panose="020B0604020202020204" pitchFamily="50" charset="-127"/>
                </a:rPr>
                <a:t>  CONCLUSIONS</a:t>
              </a:r>
            </a:p>
          </p:txBody>
        </p: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2B2C8196-12F8-CE7A-4D15-97916EFBCC14}"/>
                </a:ext>
              </a:extLst>
            </p:cNvPr>
            <p:cNvCxnSpPr/>
            <p:nvPr/>
          </p:nvCxnSpPr>
          <p:spPr>
            <a:xfrm>
              <a:off x="225" y="34024968"/>
              <a:ext cx="6775200" cy="0"/>
            </a:xfrm>
            <a:prstGeom prst="line">
              <a:avLst/>
            </a:prstGeom>
            <a:ln w="60325">
              <a:solidFill>
                <a:srgbClr val="56296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27FF19E4-06B0-EBD0-CCDA-6FE56F9A9D3C}"/>
                </a:ext>
              </a:extLst>
            </p:cNvPr>
            <p:cNvCxnSpPr/>
            <p:nvPr/>
          </p:nvCxnSpPr>
          <p:spPr>
            <a:xfrm>
              <a:off x="225" y="33302294"/>
              <a:ext cx="6775200" cy="0"/>
            </a:xfrm>
            <a:prstGeom prst="line">
              <a:avLst/>
            </a:prstGeom>
            <a:ln w="60325">
              <a:solidFill>
                <a:srgbClr val="56296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5A453714-0E0D-4627-067C-6186C1AAB7BA}"/>
              </a:ext>
            </a:extLst>
          </p:cNvPr>
          <p:cNvSpPr txBox="1"/>
          <p:nvPr/>
        </p:nvSpPr>
        <p:spPr>
          <a:xfrm>
            <a:off x="16397791" y="9479218"/>
            <a:ext cx="15389702" cy="9560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ko-KR" sz="3450" b="1" dirty="0">
                <a:solidFill>
                  <a:srgbClr val="56296E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Hardware and Software Configuaration of the Chamber </a:t>
            </a:r>
          </a:p>
          <a:p>
            <a:pPr algn="just">
              <a:lnSpc>
                <a:spcPct val="120000"/>
              </a:lnSpc>
              <a:defRPr/>
            </a:pPr>
            <a:r>
              <a:rPr lang="ko-KR" altLang="en-US" sz="3000" b="1" dirty="0">
                <a:ea typeface="한컴산뜻돋움" panose="02000000000000000000" pitchFamily="2" charset="-127"/>
              </a:rPr>
              <a:t>하드웨어의 각 부분의 탈부착과 수리 및 교체가 용이하도록 아두이노</a:t>
            </a:r>
            <a:r>
              <a:rPr lang="en-US" altLang="ko-KR" sz="3000" b="1" dirty="0">
                <a:ea typeface="한컴산뜻돋움" panose="02000000000000000000" pitchFamily="2" charset="-127"/>
              </a:rPr>
              <a:t>(Arduino)</a:t>
            </a:r>
            <a:r>
              <a:rPr lang="ko-KR" altLang="en-US" sz="3000" b="1" dirty="0">
                <a:ea typeface="한컴산뜻돋움" panose="02000000000000000000" pitchFamily="2" charset="-127"/>
              </a:rPr>
              <a:t>를 </a:t>
            </a:r>
            <a:r>
              <a:rPr lang="en-US" altLang="ko-KR" sz="3000" b="1" dirty="0">
                <a:ea typeface="한컴산뜻돋움" panose="02000000000000000000" pitchFamily="2" charset="-127"/>
              </a:rPr>
              <a:t>H/W </a:t>
            </a:r>
            <a:r>
              <a:rPr lang="ko-KR" altLang="en-US" sz="3000" b="1" dirty="0">
                <a:ea typeface="한컴산뜻돋움" panose="02000000000000000000" pitchFamily="2" charset="-127"/>
              </a:rPr>
              <a:t>플랫폼으로</a:t>
            </a:r>
            <a:r>
              <a:rPr lang="en-US" altLang="ko-KR" sz="3000" b="1" dirty="0">
                <a:ea typeface="한컴산뜻돋움" panose="02000000000000000000" pitchFamily="2" charset="-127"/>
              </a:rPr>
              <a:t>, </a:t>
            </a:r>
            <a:r>
              <a:rPr lang="ko-KR" altLang="en-US" sz="3000" b="1" dirty="0">
                <a:ea typeface="한컴산뜻돋움" panose="02000000000000000000" pitchFamily="2" charset="-127"/>
              </a:rPr>
              <a:t>여러 가지 알고리즘 구현 및 정보 통신을 위하여 라즈베리파이를 </a:t>
            </a:r>
            <a:r>
              <a:rPr lang="en-US" altLang="ko-KR" sz="3000" b="1" dirty="0">
                <a:ea typeface="한컴산뜻돋움" panose="02000000000000000000" pitchFamily="2" charset="-127"/>
              </a:rPr>
              <a:t>S/W </a:t>
            </a:r>
            <a:r>
              <a:rPr lang="ko-KR" altLang="en-US" sz="3000" b="1" dirty="0">
                <a:ea typeface="한컴산뜻돋움" panose="02000000000000000000" pitchFamily="2" charset="-127"/>
              </a:rPr>
              <a:t>플랫폼으로 구성하였다</a:t>
            </a:r>
            <a:r>
              <a:rPr lang="en-US" altLang="ko-KR" sz="3000" b="1" dirty="0">
                <a:ea typeface="한컴산뜻돋움" panose="02000000000000000000" pitchFamily="2" charset="-127"/>
              </a:rPr>
              <a:t>. </a:t>
            </a:r>
            <a:r>
              <a:rPr lang="ko-KR" altLang="en-US" sz="3000" b="1" dirty="0">
                <a:ea typeface="한컴산뜻돋움" panose="02000000000000000000" pitchFamily="2" charset="-127"/>
              </a:rPr>
              <a:t>이를 통해 원격에서 인터넷을 통하여 </a:t>
            </a:r>
            <a:r>
              <a:rPr lang="en-US" altLang="ko-KR" sz="3000" b="1" dirty="0">
                <a:ea typeface="한컴산뜻돋움" panose="02000000000000000000" pitchFamily="2" charset="-127"/>
              </a:rPr>
              <a:t>S/W </a:t>
            </a:r>
            <a:r>
              <a:rPr lang="ko-KR" altLang="en-US" sz="3000" b="1" dirty="0">
                <a:ea typeface="한컴산뜻돋움" panose="02000000000000000000" pitchFamily="2" charset="-127"/>
              </a:rPr>
              <a:t>플랫폼에 접속이 가능하고</a:t>
            </a:r>
            <a:r>
              <a:rPr lang="en-US" altLang="ko-KR" sz="3000" b="1" dirty="0">
                <a:ea typeface="한컴산뜻돋움" panose="02000000000000000000" pitchFamily="2" charset="-127"/>
              </a:rPr>
              <a:t>, </a:t>
            </a:r>
            <a:r>
              <a:rPr lang="ko-KR" altLang="en-US" sz="3000" b="1" dirty="0">
                <a:ea typeface="한컴산뜻돋움" panose="02000000000000000000" pitchFamily="2" charset="-127"/>
              </a:rPr>
              <a:t>제어 알고리즘을 수정할 수 있다</a:t>
            </a:r>
            <a:r>
              <a:rPr lang="en-US" altLang="ko-KR" sz="3000" b="1" dirty="0">
                <a:ea typeface="한컴산뜻돋움" panose="02000000000000000000" pitchFamily="2" charset="-127"/>
              </a:rPr>
              <a:t>. </a:t>
            </a:r>
            <a:r>
              <a:rPr lang="ko-KR" altLang="en-US" sz="3000" b="1" dirty="0">
                <a:ea typeface="한컴산뜻돋움" panose="02000000000000000000" pitchFamily="2" charset="-127"/>
              </a:rPr>
              <a:t>또한 </a:t>
            </a:r>
            <a:r>
              <a:rPr lang="en-US" altLang="ko-KR" sz="3000" b="1" dirty="0">
                <a:ea typeface="한컴산뜻돋움" panose="02000000000000000000" pitchFamily="2" charset="-127"/>
              </a:rPr>
              <a:t>H/W </a:t>
            </a:r>
            <a:r>
              <a:rPr lang="ko-KR" altLang="en-US" sz="3000" b="1" dirty="0">
                <a:ea typeface="한컴산뜻돋움" panose="02000000000000000000" pitchFamily="2" charset="-127"/>
              </a:rPr>
              <a:t>플랫폼을 통해 다양한 센서와 제어장치를 알고리즘에 따라 운영될 수 있도록 구성하였다</a:t>
            </a:r>
            <a:r>
              <a:rPr lang="en-US" altLang="ko-KR" sz="3000" b="1" dirty="0">
                <a:ea typeface="한컴산뜻돋움" panose="02000000000000000000" pitchFamily="2" charset="-127"/>
              </a:rPr>
              <a:t>. </a:t>
            </a:r>
            <a:r>
              <a:rPr lang="ko-KR" altLang="en-US" sz="3000" b="1" dirty="0">
                <a:ea typeface="한컴산뜻돋움" panose="02000000000000000000" pitchFamily="2" charset="-127"/>
              </a:rPr>
              <a:t>제안하는 챔버는 재배환경은 실제 환경이나 생장챔버에 시스템을 붙일 수 있음을 가정하고</a:t>
            </a:r>
            <a:r>
              <a:rPr lang="en-US" altLang="ko-KR" sz="3000" b="1" dirty="0">
                <a:ea typeface="한컴산뜻돋움" panose="02000000000000000000" pitchFamily="2" charset="-127"/>
              </a:rPr>
              <a:t>, </a:t>
            </a:r>
            <a:r>
              <a:rPr lang="ko-KR" altLang="en-US" sz="3000" b="1" dirty="0">
                <a:ea typeface="한컴산뜻돋움" panose="02000000000000000000" pitchFamily="2" charset="-127"/>
              </a:rPr>
              <a:t>통신</a:t>
            </a:r>
            <a:r>
              <a:rPr lang="en-US" altLang="ko-KR" sz="3000" b="1" dirty="0">
                <a:ea typeface="한컴산뜻돋움" panose="02000000000000000000" pitchFamily="2" charset="-127"/>
              </a:rPr>
              <a:t>, </a:t>
            </a:r>
            <a:r>
              <a:rPr lang="ko-KR" altLang="en-US" sz="3000" b="1" dirty="0">
                <a:ea typeface="한컴산뜻돋움" panose="02000000000000000000" pitchFamily="2" charset="-127"/>
              </a:rPr>
              <a:t>제어</a:t>
            </a:r>
            <a:r>
              <a:rPr lang="en-US" altLang="ko-KR" sz="3000" b="1" dirty="0">
                <a:ea typeface="한컴산뜻돋움" panose="02000000000000000000" pitchFamily="2" charset="-127"/>
              </a:rPr>
              <a:t>, </a:t>
            </a:r>
            <a:r>
              <a:rPr lang="ko-KR" altLang="en-US" sz="3000" b="1" dirty="0">
                <a:ea typeface="한컴산뜻돋움" panose="02000000000000000000" pitchFamily="2" charset="-127"/>
              </a:rPr>
              <a:t>알고리즘에 초점을 맞출 수 있도록 파일럿 시스템을 간소화된 크기로 제작하였다</a:t>
            </a:r>
            <a:r>
              <a:rPr lang="en-US" altLang="ko-KR" sz="3000" b="1" dirty="0">
                <a:ea typeface="한컴산뜻돋움" panose="02000000000000000000" pitchFamily="2" charset="-127"/>
              </a:rPr>
              <a:t>.</a:t>
            </a:r>
          </a:p>
          <a:p>
            <a:pPr algn="just">
              <a:lnSpc>
                <a:spcPct val="120000"/>
              </a:lnSpc>
              <a:defRPr/>
            </a:pPr>
            <a:r>
              <a:rPr lang="ko-KR" altLang="en-US" sz="3000" b="1" dirty="0">
                <a:ea typeface="한컴산뜻돋움" panose="02000000000000000000" pitchFamily="2" charset="-127"/>
              </a:rPr>
              <a:t>미니 챔버는 아크릴로 제작했고 온습도 센서</a:t>
            </a:r>
            <a:r>
              <a:rPr lang="en-US" altLang="ko-KR" sz="3000" b="1" dirty="0">
                <a:ea typeface="한컴산뜻돋움" panose="02000000000000000000" pitchFamily="2" charset="-127"/>
              </a:rPr>
              <a:t>, </a:t>
            </a:r>
            <a:r>
              <a:rPr lang="ko-KR" altLang="en-US" sz="3000" b="1" dirty="0">
                <a:ea typeface="한컴산뜻돋움" panose="02000000000000000000" pitchFamily="2" charset="-127"/>
              </a:rPr>
              <a:t>조도 센서</a:t>
            </a:r>
            <a:r>
              <a:rPr lang="en-US" altLang="ko-KR" sz="3000" b="1" dirty="0">
                <a:ea typeface="한컴산뜻돋움" panose="02000000000000000000" pitchFamily="2" charset="-127"/>
              </a:rPr>
              <a:t>(CdS), </a:t>
            </a:r>
            <a:r>
              <a:rPr lang="ko-KR" altLang="en-US" sz="3000" b="1" dirty="0">
                <a:ea typeface="한컴산뜻돋움" panose="02000000000000000000" pitchFamily="2" charset="-127"/>
              </a:rPr>
              <a:t>토양 유수분 센서</a:t>
            </a:r>
            <a:r>
              <a:rPr lang="en-US" altLang="ko-KR" sz="3000" b="1" dirty="0">
                <a:ea typeface="한컴산뜻돋움" panose="02000000000000000000" pitchFamily="2" charset="-127"/>
              </a:rPr>
              <a:t>, CO2 </a:t>
            </a:r>
            <a:r>
              <a:rPr lang="ko-KR" altLang="en-US" sz="3000" b="1" dirty="0">
                <a:ea typeface="한컴산뜻돋움" panose="02000000000000000000" pitchFamily="2" charset="-127"/>
              </a:rPr>
              <a:t>센서 등 스마트 온실 운영에 필요한 구성센서들을 설치하고</a:t>
            </a:r>
            <a:r>
              <a:rPr lang="en-US" altLang="ko-KR" sz="3000" b="1" dirty="0">
                <a:ea typeface="한컴산뜻돋움" panose="02000000000000000000" pitchFamily="2" charset="-127"/>
              </a:rPr>
              <a:t>, </a:t>
            </a:r>
            <a:r>
              <a:rPr lang="ko-KR" altLang="en-US" sz="3000" b="1" dirty="0">
                <a:ea typeface="한컴산뜻돋움" panose="02000000000000000000" pitchFamily="2" charset="-127"/>
              </a:rPr>
              <a:t>챔버 외부에 부착한 마이크로 컨트롤러</a:t>
            </a:r>
            <a:r>
              <a:rPr lang="en-US" altLang="ko-KR" sz="3000" b="1" dirty="0">
                <a:ea typeface="한컴산뜻돋움" panose="02000000000000000000" pitchFamily="2" charset="-127"/>
              </a:rPr>
              <a:t>(Arduino Mega)</a:t>
            </a:r>
            <a:r>
              <a:rPr lang="ko-KR" altLang="en-US" sz="3000" b="1" dirty="0">
                <a:ea typeface="한컴산뜻돋움" panose="02000000000000000000" pitchFamily="2" charset="-127"/>
              </a:rPr>
              <a:t>에 연결해 챔버 센서 측정 및 제어 장비를 운용할 수 있도록 하였다</a:t>
            </a:r>
            <a:r>
              <a:rPr lang="en-US" altLang="ko-KR" sz="3000" b="1" dirty="0">
                <a:ea typeface="한컴산뜻돋움" panose="02000000000000000000" pitchFamily="2" charset="-127"/>
              </a:rPr>
              <a:t>. </a:t>
            </a:r>
            <a:r>
              <a:rPr lang="ko-KR" altLang="en-US" sz="3000" b="1" dirty="0">
                <a:ea typeface="한컴산뜻돋움" panose="02000000000000000000" pitchFamily="2" charset="-127"/>
              </a:rPr>
              <a:t>센서에서 측정된 데이터는 아두이노에 기록되고</a:t>
            </a:r>
            <a:r>
              <a:rPr lang="en-US" altLang="ko-KR" sz="3000" b="1" dirty="0">
                <a:ea typeface="한컴산뜻돋움" panose="02000000000000000000" pitchFamily="2" charset="-127"/>
              </a:rPr>
              <a:t>, </a:t>
            </a:r>
            <a:r>
              <a:rPr lang="ko-KR" altLang="en-US" sz="3000" b="1" dirty="0">
                <a:ea typeface="한컴산뜻돋움" panose="02000000000000000000" pitchFamily="2" charset="-127"/>
              </a:rPr>
              <a:t>이 정보는 라즈베리파이에 설치한 파이썬 프로그램을 이용하여 데이터베이스화를 하였다</a:t>
            </a:r>
            <a:r>
              <a:rPr lang="en-US" altLang="ko-KR" sz="3000" b="1" dirty="0">
                <a:ea typeface="한컴산뜻돋움" panose="02000000000000000000" pitchFamily="2" charset="-127"/>
              </a:rPr>
              <a:t>. </a:t>
            </a:r>
            <a:r>
              <a:rPr lang="ko-KR" altLang="en-US" sz="3000" b="1" dirty="0">
                <a:ea typeface="한컴산뜻돋움" panose="02000000000000000000" pitchFamily="2" charset="-127"/>
              </a:rPr>
              <a:t>예를 들어</a:t>
            </a:r>
            <a:r>
              <a:rPr lang="en-US" altLang="ko-KR" sz="3000" b="1" dirty="0">
                <a:ea typeface="한컴산뜻돋움" panose="02000000000000000000" pitchFamily="2" charset="-127"/>
              </a:rPr>
              <a:t>, </a:t>
            </a:r>
            <a:r>
              <a:rPr lang="ko-KR" altLang="en-US" sz="3000" b="1" dirty="0">
                <a:ea typeface="한컴산뜻돋움" panose="02000000000000000000" pitchFamily="2" charset="-127"/>
              </a:rPr>
              <a:t>라즈베리파이에 설치된 파이썬에서는 습도와 온도를 저장한 후</a:t>
            </a:r>
            <a:r>
              <a:rPr lang="en-US" altLang="ko-KR" sz="3000" b="1" dirty="0">
                <a:ea typeface="한컴산뜻돋움" panose="02000000000000000000" pitchFamily="2" charset="-127"/>
              </a:rPr>
              <a:t>, </a:t>
            </a:r>
            <a:r>
              <a:rPr lang="ko-KR" altLang="en-US" sz="3000" b="1" dirty="0">
                <a:ea typeface="한컴산뜻돋움" panose="02000000000000000000" pitchFamily="2" charset="-127"/>
              </a:rPr>
              <a:t>두 관측값을 이용하여 불쾌지수를 계산할 수 있다</a:t>
            </a:r>
            <a:r>
              <a:rPr lang="en-US" altLang="ko-KR" sz="3000" b="1" dirty="0">
                <a:ea typeface="한컴산뜻돋움" panose="02000000000000000000" pitchFamily="2" charset="-127"/>
              </a:rPr>
              <a:t>. </a:t>
            </a:r>
            <a:r>
              <a:rPr lang="ko-KR" altLang="en-US" sz="3000" b="1" dirty="0">
                <a:ea typeface="한컴산뜻돋움" panose="02000000000000000000" pitchFamily="2" charset="-127"/>
              </a:rPr>
              <a:t>팬을 작동시키는 </a:t>
            </a:r>
            <a:r>
              <a:rPr lang="en-US" altLang="ko-KR" sz="3000" b="1" dirty="0">
                <a:ea typeface="한컴산뜻돋움" panose="02000000000000000000" pitchFamily="2" charset="-127"/>
              </a:rPr>
              <a:t>ON-OFF </a:t>
            </a:r>
            <a:r>
              <a:rPr lang="ko-KR" altLang="en-US" sz="3000" b="1" dirty="0">
                <a:ea typeface="한컴산뜻돋움" panose="02000000000000000000" pitchFamily="2" charset="-127"/>
              </a:rPr>
              <a:t>제어 명령과 조도 및 창문의 개폐를 조절하는 비례제어 명령은 아두이노로 전달되어 실제 기기가 작동할 수 있다</a:t>
            </a:r>
            <a:r>
              <a:rPr lang="en-US" altLang="ko-KR" sz="3000" b="1" dirty="0">
                <a:ea typeface="한컴산뜻돋움" panose="02000000000000000000" pitchFamily="2" charset="-127"/>
              </a:rPr>
              <a:t>.</a:t>
            </a:r>
            <a:endParaRPr lang="ko-KR" altLang="ko-KR" sz="3000" b="1" dirty="0">
              <a:latin typeface="한컴산뜻돋움" panose="02000000000000000000" pitchFamily="2" charset="-127"/>
              <a:ea typeface="한컴산뜻돋움" panose="02000000000000000000" pitchFamily="2" charset="-127"/>
              <a:cs typeface="Arial Unicode MS" panose="020B0604020202020204" pitchFamily="50" charset="-127"/>
            </a:endParaRPr>
          </a:p>
          <a:p>
            <a:pPr lvl="1" algn="just">
              <a:lnSpc>
                <a:spcPct val="120000"/>
              </a:lnSpc>
              <a:defRPr/>
            </a:pPr>
            <a:r>
              <a:rPr lang="en-US" altLang="ko-KR" sz="3000" b="1" dirty="0">
                <a:ea typeface="한컴산뜻돋움" panose="02000000000000000000" pitchFamily="2" charset="-127"/>
              </a:rPr>
              <a:t> </a:t>
            </a:r>
            <a:endParaRPr lang="en-US" altLang="ko-KR" sz="3000" b="1" dirty="0">
              <a:latin typeface="한컴산뜻돋움" panose="02000000000000000000" pitchFamily="2" charset="-127"/>
              <a:ea typeface="한컴산뜻돋움" panose="02000000000000000000" pitchFamily="2" charset="-127"/>
              <a:cs typeface="Arial Unicode MS" panose="020B0600000101010101" charset="-127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27EFCD7D-79CD-6E66-C499-B87646EBB36E}"/>
              </a:ext>
            </a:extLst>
          </p:cNvPr>
          <p:cNvSpPr txBox="1">
            <a:spLocks/>
          </p:cNvSpPr>
          <p:nvPr/>
        </p:nvSpPr>
        <p:spPr>
          <a:xfrm>
            <a:off x="636252" y="10162362"/>
            <a:ext cx="15224009" cy="3355399"/>
          </a:xfrm>
          <a:prstGeom prst="rect">
            <a:avLst/>
          </a:prstGeom>
        </p:spPr>
        <p:txBody>
          <a:bodyPr vert="horz" lIns="83820" tIns="41910" rIns="83820" bIns="41910" rtlCol="0" anchor="b">
            <a:noAutofit/>
          </a:bodyPr>
          <a:lstStyle>
            <a:lvl1pPr algn="ctr" defTabSz="3240451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126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 latinLnBrk="0">
              <a:lnSpc>
                <a:spcPct val="120000"/>
              </a:lnSpc>
            </a:pP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전 세계적으로 이상 기후 현상이 빈번해지면서 농업의 생산성 및 지속가능성이 위협을 받고 있다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.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안정적인 식량 공급을 위하여 식물공장과 같은 환경제어 농업 기술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(controlled-environment agriculture, CEA)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에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관한 관심이 커지고 있는데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, CEA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의 한 종류인 챔버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(Plant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 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Growth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 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Chamber)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는 식물의 재배 생리를 연구하기 위하여 개발된 장치로 널리 이용되고 있다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.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하지만 시설 내 환경 제어 및 장치 운영을 위한 연구 장비는 찾아보기 어렵다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.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그렇기 때문에 본 연구에서는 환경제어 농업 기술 구축과정에서 시설 제어 및 환경 조절을 수행할 수 있는 알고리즘의 연구를 위하여 연구용 미니 챔버를 개발하고자 하였다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.</a:t>
            </a:r>
            <a:endParaRPr lang="ko-KR" altLang="ko-KR" sz="3000" b="1" dirty="0">
              <a:latin typeface="한컴산뜻돋움" panose="02000000000000000000" pitchFamily="2" charset="-127"/>
              <a:ea typeface="한컴산뜻돋움" panose="02000000000000000000" pitchFamily="2" charset="-127"/>
              <a:cs typeface="Arial Unicode MS" panose="020B0604020202020204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FA8E111-8874-F431-C19B-8369513E6B35}"/>
              </a:ext>
            </a:extLst>
          </p:cNvPr>
          <p:cNvSpPr txBox="1"/>
          <p:nvPr/>
        </p:nvSpPr>
        <p:spPr>
          <a:xfrm>
            <a:off x="23350551" y="38836340"/>
            <a:ext cx="132025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Contact :  codkan20@gmail.com /+82- 01029775662</a:t>
            </a:r>
            <a:endParaRPr lang="ko-KR" altLang="en-US" sz="2800" dirty="0">
              <a:solidFill>
                <a:schemeClr val="bg1"/>
              </a:solidFill>
              <a:latin typeface="한컴산뜻돋움" panose="02000000000000000000" pitchFamily="2" charset="-127"/>
              <a:ea typeface="한컴산뜻돋움" panose="02000000000000000000" pitchFamily="2" charset="-127"/>
              <a:cs typeface="Arial Unicode MS" panose="020B0600000101010101" charset="-127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D19F3F63-A673-E76B-EF36-728BB5793B69}"/>
              </a:ext>
            </a:extLst>
          </p:cNvPr>
          <p:cNvGrpSpPr/>
          <p:nvPr/>
        </p:nvGrpSpPr>
        <p:grpSpPr>
          <a:xfrm>
            <a:off x="4957086" y="19918540"/>
            <a:ext cx="6218761" cy="772776"/>
            <a:chOff x="-15126" y="29457655"/>
            <a:chExt cx="6784103" cy="843029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36E39EBF-E112-15BB-89CD-0A372C08E7D5}"/>
                </a:ext>
              </a:extLst>
            </p:cNvPr>
            <p:cNvSpPr/>
            <p:nvPr/>
          </p:nvSpPr>
          <p:spPr>
            <a:xfrm>
              <a:off x="-15126" y="29457655"/>
              <a:ext cx="6746062" cy="8430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ko-KR" sz="3667" b="1" dirty="0">
                  <a:latin typeface="한컴산뜻돋움" panose="02000000000000000000" pitchFamily="2" charset="-127"/>
                  <a:ea typeface="한컴산뜻돋움" panose="02000000000000000000" pitchFamily="2" charset="-127"/>
                  <a:cs typeface="Arial Unicode MS" panose="020B0604020202020204" pitchFamily="50" charset="-127"/>
                </a:rPr>
                <a:t>  RESULTS &amp; DISCUSSION</a:t>
              </a:r>
            </a:p>
          </p:txBody>
        </p: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68C83D1F-3C74-F90A-F193-772328B4D629}"/>
                </a:ext>
              </a:extLst>
            </p:cNvPr>
            <p:cNvCxnSpPr/>
            <p:nvPr/>
          </p:nvCxnSpPr>
          <p:spPr>
            <a:xfrm>
              <a:off x="-6223" y="30246254"/>
              <a:ext cx="6775200" cy="0"/>
            </a:xfrm>
            <a:prstGeom prst="line">
              <a:avLst/>
            </a:prstGeom>
            <a:ln w="60325">
              <a:solidFill>
                <a:srgbClr val="56296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2DBF11A1-99E8-7DE6-EC10-9F94105AB5B0}"/>
                </a:ext>
              </a:extLst>
            </p:cNvPr>
            <p:cNvCxnSpPr/>
            <p:nvPr/>
          </p:nvCxnSpPr>
          <p:spPr>
            <a:xfrm>
              <a:off x="-6223" y="29523580"/>
              <a:ext cx="6775200" cy="0"/>
            </a:xfrm>
            <a:prstGeom prst="line">
              <a:avLst/>
            </a:prstGeom>
            <a:ln w="60325">
              <a:solidFill>
                <a:srgbClr val="56296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356068D0-3852-9508-6648-469C0D13D332}"/>
              </a:ext>
            </a:extLst>
          </p:cNvPr>
          <p:cNvSpPr txBox="1"/>
          <p:nvPr/>
        </p:nvSpPr>
        <p:spPr>
          <a:xfrm>
            <a:off x="16202025" y="35546885"/>
            <a:ext cx="14950702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altLang="ko-KR" sz="33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photosynthetic characteristics of strawberries according to the leaf position, DAT, and the changes in leaf area. The results of this study</a:t>
            </a:r>
          </a:p>
          <a:p>
            <a:pPr lvl="1"/>
            <a:r>
              <a:rPr lang="en-US" altLang="ko-KR" sz="33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can be used as useful data for selecting the CO balance of strawberries for various environmental control technologies.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43018F3-F142-6618-9B04-A29C38484BC8}"/>
              </a:ext>
            </a:extLst>
          </p:cNvPr>
          <p:cNvSpPr txBox="1"/>
          <p:nvPr/>
        </p:nvSpPr>
        <p:spPr>
          <a:xfrm>
            <a:off x="16397791" y="24858346"/>
            <a:ext cx="15688234" cy="4020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ko-KR" sz="3450" b="1" dirty="0">
                <a:solidFill>
                  <a:srgbClr val="56296E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Building Server on Raspberry Pi 	</a:t>
            </a:r>
          </a:p>
          <a:p>
            <a:pPr algn="just">
              <a:lnSpc>
                <a:spcPct val="120000"/>
              </a:lnSpc>
              <a:defRPr/>
            </a:pPr>
            <a:r>
              <a:rPr lang="ko-KR" altLang="en-US" sz="3000" b="1" dirty="0">
                <a:ea typeface="한컴산뜻돋움" panose="02000000000000000000" pitchFamily="2" charset="-127"/>
              </a:rPr>
              <a:t>라즈베리파이는 저전력으로 운영되는 마이크로컴퓨터로 비용이 저렴하여 현장에 설치하기 유용한 컴퓨터이다</a:t>
            </a:r>
            <a:r>
              <a:rPr lang="en-US" altLang="ko-KR" sz="3000" b="1" dirty="0">
                <a:ea typeface="한컴산뜻돋움" panose="02000000000000000000" pitchFamily="2" charset="-127"/>
              </a:rPr>
              <a:t>. </a:t>
            </a:r>
            <a:r>
              <a:rPr lang="ko-KR" altLang="en-US" sz="3000" b="1" dirty="0">
                <a:ea typeface="한컴산뜻돋움" panose="02000000000000000000" pitchFamily="2" charset="-127"/>
              </a:rPr>
              <a:t>라즈베리파이에 </a:t>
            </a:r>
            <a:r>
              <a:rPr lang="en-US" altLang="ko-KR" sz="3000" b="1" dirty="0">
                <a:ea typeface="한컴산뜻돋움" panose="02000000000000000000" pitchFamily="2" charset="-127"/>
              </a:rPr>
              <a:t>Nginx</a:t>
            </a:r>
            <a:r>
              <a:rPr lang="ko-KR" altLang="en-US" sz="3000" b="1" dirty="0">
                <a:ea typeface="한컴산뜻돋움" panose="02000000000000000000" pitchFamily="2" charset="-127"/>
              </a:rPr>
              <a:t>로 경량 웹서버를 구동하고</a:t>
            </a:r>
            <a:r>
              <a:rPr lang="en-US" altLang="ko-KR" sz="3000" b="1" dirty="0">
                <a:ea typeface="한컴산뜻돋움" panose="02000000000000000000" pitchFamily="2" charset="-127"/>
              </a:rPr>
              <a:t>, </a:t>
            </a:r>
            <a:r>
              <a:rPr lang="ko-KR" altLang="en-US" sz="3000" b="1" dirty="0">
                <a:ea typeface="한컴산뜻돋움" panose="02000000000000000000" pitchFamily="2" charset="-127"/>
              </a:rPr>
              <a:t>마이크로 서비스 형태로 통신 방식을 설계하고 구현하였다</a:t>
            </a:r>
            <a:r>
              <a:rPr lang="en-US" altLang="ko-KR" sz="3000" b="1" dirty="0">
                <a:ea typeface="한컴산뜻돋움" panose="02000000000000000000" pitchFamily="2" charset="-127"/>
              </a:rPr>
              <a:t>. </a:t>
            </a:r>
            <a:r>
              <a:rPr lang="ko-KR" altLang="en-US" sz="3000" b="1" dirty="0">
                <a:ea typeface="한컴산뜻돋움" panose="02000000000000000000" pitchFamily="2" charset="-127"/>
              </a:rPr>
              <a:t>이런 형태의 설계는 미니챔버가 독립된 형태의 실험장비로 운영될 수 있게 한다</a:t>
            </a:r>
            <a:r>
              <a:rPr lang="en-US" altLang="ko-KR" sz="3000" b="1" dirty="0">
                <a:ea typeface="한컴산뜻돋움" panose="02000000000000000000" pitchFamily="2" charset="-127"/>
              </a:rPr>
              <a:t>. </a:t>
            </a:r>
            <a:r>
              <a:rPr lang="ko-KR" altLang="en-US" sz="3000" b="1" dirty="0">
                <a:ea typeface="한컴산뜻돋움" panose="02000000000000000000" pitchFamily="2" charset="-127"/>
              </a:rPr>
              <a:t>스마트폰이나 패드 제품 등 모바일장비로 미니챔버에 접속하여 센서의 작동유무 체크 및 제어장치의 구동을 수행할 수 있다</a:t>
            </a:r>
            <a:r>
              <a:rPr lang="en-US" altLang="ko-KR" sz="3000" b="1" dirty="0">
                <a:ea typeface="한컴산뜻돋움" panose="02000000000000000000" pitchFamily="2" charset="-127"/>
              </a:rPr>
              <a:t>. </a:t>
            </a:r>
            <a:r>
              <a:rPr lang="ko-KR" altLang="en-US" sz="3000" b="1" dirty="0">
                <a:ea typeface="한컴산뜻돋움" panose="02000000000000000000" pitchFamily="2" charset="-127"/>
              </a:rPr>
              <a:t>웹 </a:t>
            </a:r>
            <a:r>
              <a:rPr lang="en-US" altLang="ko-KR" sz="3000" b="1" dirty="0">
                <a:ea typeface="한컴산뜻돋움" panose="02000000000000000000" pitchFamily="2" charset="-127"/>
              </a:rPr>
              <a:t>API</a:t>
            </a:r>
            <a:r>
              <a:rPr lang="ko-KR" altLang="en-US" sz="3000" b="1" dirty="0">
                <a:ea typeface="한컴산뜻돋움" panose="02000000000000000000" pitchFamily="2" charset="-127"/>
              </a:rPr>
              <a:t>를 이용하므로</a:t>
            </a:r>
            <a:r>
              <a:rPr lang="en-US" altLang="ko-KR" sz="3000" b="1" dirty="0">
                <a:ea typeface="한컴산뜻돋움" panose="02000000000000000000" pitchFamily="2" charset="-127"/>
              </a:rPr>
              <a:t>, </a:t>
            </a:r>
            <a:r>
              <a:rPr lang="ko-KR" altLang="en-US" sz="3000" b="1" dirty="0">
                <a:ea typeface="한컴산뜻돋움" panose="02000000000000000000" pitchFamily="2" charset="-127"/>
              </a:rPr>
              <a:t>규격만 준수하면 따로 사용자용 프로그램을 설치하지 않고 사용 가능하다</a:t>
            </a:r>
            <a:r>
              <a:rPr lang="en-US" altLang="ko-KR" sz="3000" b="1" dirty="0">
                <a:ea typeface="한컴산뜻돋움" panose="02000000000000000000" pitchFamily="2" charset="-127"/>
              </a:rPr>
              <a:t>.</a:t>
            </a:r>
            <a:endParaRPr lang="en-US" altLang="ko-KR" sz="3000" b="1" dirty="0">
              <a:latin typeface="한컴산뜻돋움" panose="02000000000000000000" pitchFamily="2" charset="-127"/>
              <a:ea typeface="한컴산뜻돋움" panose="02000000000000000000" pitchFamily="2" charset="-127"/>
              <a:cs typeface="Arial Unicode MS" panose="020B0600000101010101" charset="-127"/>
            </a:endParaRPr>
          </a:p>
        </p:txBody>
      </p:sp>
      <p:sp>
        <p:nvSpPr>
          <p:cNvPr id="51" name="제목 1">
            <a:extLst>
              <a:ext uri="{FF2B5EF4-FFF2-40B4-BE49-F238E27FC236}">
                <a16:creationId xmlns:a16="http://schemas.microsoft.com/office/drawing/2014/main" id="{B312ED27-72C1-49E0-B3E6-4E2605E139FA}"/>
              </a:ext>
            </a:extLst>
          </p:cNvPr>
          <p:cNvSpPr txBox="1">
            <a:spLocks/>
          </p:cNvSpPr>
          <p:nvPr/>
        </p:nvSpPr>
        <p:spPr>
          <a:xfrm>
            <a:off x="694349" y="16250484"/>
            <a:ext cx="15165912" cy="3153102"/>
          </a:xfrm>
          <a:prstGeom prst="rect">
            <a:avLst/>
          </a:prstGeom>
        </p:spPr>
        <p:txBody>
          <a:bodyPr vert="horz" lIns="83820" tIns="41910" rIns="83820" bIns="41910" rtlCol="0" anchor="b">
            <a:noAutofit/>
          </a:bodyPr>
          <a:lstStyle>
            <a:lvl1pPr algn="ctr" defTabSz="3240451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126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 latinLnBrk="0">
              <a:lnSpc>
                <a:spcPct val="120000"/>
              </a:lnSpc>
            </a:pP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기존 챔버는 온도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/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습도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/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광도 등의 조절을 통해 식물 재배 환경을 제어할 수 있어 식물 생육 과정을 이해하는데 유용한 실험 장비이다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.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하지만 환경조절은 제품에 미리 프로그래밍된 규칙만으로 운영이 되고 있고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,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외부에서 새로운 알고리즘으로 운영 소프트웨어를 만들더라도 적용하기가 어렵다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.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또한 폐쇄적인 설계로 인해 추가적인 센서 및 제어장치를 설피하여 실험하기가 불가능한 제품이 많다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. </a:t>
            </a:r>
            <a:r>
              <a:rPr lang="ko-KR" altLang="en-US" sz="3000" b="1" dirty="0">
                <a:ea typeface="한컴산뜻돋움" panose="02000000000000000000" pitchFamily="2" charset="-127"/>
              </a:rPr>
              <a:t>본 연구에서는 챔버의 운영 알고리즘을 개선하고</a:t>
            </a:r>
            <a:r>
              <a:rPr lang="en-US" altLang="ko-KR" sz="3000" b="1" dirty="0">
                <a:ea typeface="한컴산뜻돋움" panose="02000000000000000000" pitchFamily="2" charset="-127"/>
              </a:rPr>
              <a:t>, </a:t>
            </a:r>
            <a:r>
              <a:rPr lang="ko-KR" altLang="en-US" sz="3000" b="1" dirty="0">
                <a:ea typeface="한컴산뜻돋움" panose="02000000000000000000" pitchFamily="2" charset="-127"/>
              </a:rPr>
              <a:t>새로운 장비 및 센서를 추가하여 실험할 수 있도록 오픈형 미니챔버를 구현하고자 한다</a:t>
            </a:r>
            <a:r>
              <a:rPr lang="en-US" altLang="ko-KR" sz="3000" b="1" dirty="0">
                <a:ea typeface="한컴산뜻돋움" panose="02000000000000000000" pitchFamily="2" charset="-127"/>
              </a:rPr>
              <a:t>.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미니챔버를 구현한 이후에는 이미지 분석을 통한 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AI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모델을 이용하여 생육단계를 구분하고 단계에 따른 알맞은 환경조절이 자동으로 될 수 있도록 소프트웨어를 구축하고자 한다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. </a:t>
            </a:r>
            <a:endParaRPr lang="ko-KR" altLang="ko-KR" sz="3000" b="1" dirty="0">
              <a:latin typeface="한컴산뜻돋움" panose="02000000000000000000" pitchFamily="2" charset="-127"/>
              <a:ea typeface="한컴산뜻돋움" panose="02000000000000000000" pitchFamily="2" charset="-127"/>
              <a:cs typeface="Arial Unicode MS" panose="020B0604020202020204" pitchFamily="50" charset="-127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28377AA2-1A63-4874-9DD6-4A39B1B7C03C}"/>
              </a:ext>
            </a:extLst>
          </p:cNvPr>
          <p:cNvSpPr/>
          <p:nvPr/>
        </p:nvSpPr>
        <p:spPr>
          <a:xfrm>
            <a:off x="19507200" y="970567"/>
            <a:ext cx="13492993" cy="115134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b="1" dirty="0">
                <a:solidFill>
                  <a:srgbClr val="56296E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함초롬돋움" panose="020B0604000101010101" pitchFamily="50" charset="-127"/>
              </a:rPr>
              <a:t>    한국 생물환경조절학회 </a:t>
            </a:r>
            <a:r>
              <a:rPr lang="en-US" altLang="ko-KR" sz="4400" b="1" dirty="0">
                <a:solidFill>
                  <a:srgbClr val="56296E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함초롬돋움" panose="020B0604000101010101" pitchFamily="50" charset="-127"/>
              </a:rPr>
              <a:t>2022 </a:t>
            </a:r>
            <a:r>
              <a:rPr lang="ko-KR" altLang="en-US" sz="4400" b="1" dirty="0">
                <a:solidFill>
                  <a:srgbClr val="56296E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함초롬돋움" panose="020B0604000101010101" pitchFamily="50" charset="-127"/>
              </a:rPr>
              <a:t>추계 학술발표회</a:t>
            </a:r>
            <a:r>
              <a:rPr lang="en-US" altLang="ko-KR" sz="4400" b="1" dirty="0">
                <a:solidFill>
                  <a:srgbClr val="56296E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함초롬돋움" panose="020B0604000101010101" pitchFamily="50" charset="-127"/>
              </a:rPr>
              <a:t> </a:t>
            </a:r>
            <a:endParaRPr lang="ko-KR" altLang="en-US" sz="2000" b="1" dirty="0">
              <a:solidFill>
                <a:srgbClr val="56296E"/>
              </a:solidFill>
              <a:latin typeface="한컴산뜻돋움" panose="02000000000000000000" pitchFamily="2" charset="-127"/>
              <a:ea typeface="한컴산뜻돋움" panose="02000000000000000000" pitchFamily="2" charset="-127"/>
              <a:cs typeface="함초롬돋움" panose="020B0604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F700B96-3E86-4DB3-A075-A59BD0F10FC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650" t="3474" r="-24650" b="29690"/>
          <a:stretch/>
        </p:blipFill>
        <p:spPr>
          <a:xfrm>
            <a:off x="2374396" y="432448"/>
            <a:ext cx="7123618" cy="121535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0D02DC9-3A0C-4620-A8B4-F9F78115BD5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33777"/>
          <a:stretch/>
        </p:blipFill>
        <p:spPr>
          <a:xfrm>
            <a:off x="-1225398" y="210070"/>
            <a:ext cx="5017748" cy="291618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58B0DDB-53F7-4FD1-BB6B-E405A152C585}"/>
              </a:ext>
            </a:extLst>
          </p:cNvPr>
          <p:cNvSpPr txBox="1"/>
          <p:nvPr/>
        </p:nvSpPr>
        <p:spPr>
          <a:xfrm>
            <a:off x="335097" y="38861735"/>
            <a:ext cx="23645519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300" b="1" dirty="0">
                <a:solidFill>
                  <a:schemeClr val="bg1"/>
                </a:solidFill>
              </a:rPr>
              <a:t>본 연구는 농촌진흥청 연구사업</a:t>
            </a:r>
            <a:r>
              <a:rPr lang="en-US" altLang="ko-KR" sz="2300" b="1" dirty="0">
                <a:solidFill>
                  <a:schemeClr val="bg1"/>
                </a:solidFill>
              </a:rPr>
              <a:t>(</a:t>
            </a:r>
            <a:r>
              <a:rPr lang="ko-KR" altLang="en-US" sz="2300" b="1" dirty="0">
                <a:solidFill>
                  <a:schemeClr val="bg1"/>
                </a:solidFill>
              </a:rPr>
              <a:t>세부과제번호</a:t>
            </a:r>
            <a:r>
              <a:rPr lang="en-US" altLang="ko-KR" sz="2300" b="1" dirty="0">
                <a:solidFill>
                  <a:schemeClr val="bg1"/>
                </a:solidFill>
              </a:rPr>
              <a:t>:PJ017048)</a:t>
            </a:r>
            <a:r>
              <a:rPr lang="ko-KR" altLang="en-US" sz="2300" b="1" dirty="0">
                <a:solidFill>
                  <a:schemeClr val="bg1"/>
                </a:solidFill>
              </a:rPr>
              <a:t>과 한국연구재단 이공분야기초연구사업 </a:t>
            </a:r>
            <a:r>
              <a:rPr lang="en-US" altLang="ko-KR" sz="2300" b="1" dirty="0">
                <a:solidFill>
                  <a:schemeClr val="bg1"/>
                </a:solidFill>
              </a:rPr>
              <a:t>(</a:t>
            </a:r>
            <a:r>
              <a:rPr lang="ko-KR" altLang="en-US" sz="2300" b="1" dirty="0">
                <a:solidFill>
                  <a:schemeClr val="bg1"/>
                </a:solidFill>
              </a:rPr>
              <a:t>과제번호</a:t>
            </a:r>
            <a:r>
              <a:rPr lang="en-US" altLang="ko-KR" sz="2300" b="1" dirty="0">
                <a:solidFill>
                  <a:schemeClr val="bg1"/>
                </a:solidFill>
              </a:rPr>
              <a:t>: NRF-2022R1G1A1011147)</a:t>
            </a:r>
            <a:r>
              <a:rPr lang="ko-KR" altLang="en-US" sz="2300" b="1" dirty="0">
                <a:solidFill>
                  <a:schemeClr val="bg1"/>
                </a:solidFill>
              </a:rPr>
              <a:t>의 지원에 의해 이루어진 것임</a:t>
            </a:r>
            <a:r>
              <a:rPr lang="en-US" altLang="ko-KR" sz="2000" b="1" dirty="0">
                <a:solidFill>
                  <a:schemeClr val="bg1"/>
                </a:solidFill>
              </a:rPr>
              <a:t>.</a:t>
            </a:r>
            <a:endParaRPr lang="ko-KR" altLang="en-US" sz="2000" b="1" dirty="0">
              <a:solidFill>
                <a:schemeClr val="bg1"/>
              </a:solidFill>
            </a:endParaRPr>
          </a:p>
          <a:p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10C3B7-5853-492E-BA97-45A3E10B3C5F}"/>
              </a:ext>
            </a:extLst>
          </p:cNvPr>
          <p:cNvSpPr txBox="1"/>
          <p:nvPr/>
        </p:nvSpPr>
        <p:spPr>
          <a:xfrm>
            <a:off x="36553150" y="26419812"/>
            <a:ext cx="899651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/>
              <a:t>여기에 </a:t>
            </a:r>
            <a:r>
              <a:rPr lang="en-US" altLang="ko-KR" sz="3000" dirty="0"/>
              <a:t>Dash-Borad </a:t>
            </a:r>
            <a:r>
              <a:rPr lang="ko-KR" altLang="en-US" sz="3000" dirty="0"/>
              <a:t>넣을거임</a:t>
            </a:r>
            <a:r>
              <a:rPr lang="en-US" altLang="ko-KR" sz="3000" dirty="0"/>
              <a:t>~</a:t>
            </a:r>
            <a:r>
              <a:rPr lang="ko-KR" altLang="en-US" sz="3000" dirty="0"/>
              <a:t>ㅋ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BA629385-328B-4C37-9141-9AA6167B06E7}"/>
              </a:ext>
            </a:extLst>
          </p:cNvPr>
          <p:cNvSpPr txBox="1"/>
          <p:nvPr/>
        </p:nvSpPr>
        <p:spPr>
          <a:xfrm>
            <a:off x="16459032" y="28945983"/>
            <a:ext cx="13962807" cy="45754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ko-KR" sz="3450" b="1" dirty="0">
                <a:solidFill>
                  <a:srgbClr val="56296E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AI Model for Image Analysis by Plant Growth Stage</a:t>
            </a:r>
          </a:p>
          <a:p>
            <a:pPr algn="just">
              <a:lnSpc>
                <a:spcPct val="120000"/>
              </a:lnSpc>
              <a:defRPr/>
            </a:pP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티쳐블 머신을 이용하여 토마토의 생육단계별 이미지를 학습시키고 학습시킨 모델을 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Keras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모델 형태로 추출했다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.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토마토의 생육단계는 총 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5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개로 발아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,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육묘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,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생육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,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개화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,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열매 단계로 구분하였다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.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학습된 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Keras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모델을 아두이노의 카메라 모듈과 연결시켜 챔버에 부착된 카메라 모둘에서 찍은 영상을 토대로 생육단계를 구분 할 수 있도록 하였다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.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학습된 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Keras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 모델의 구분된 단계 값은 파이썬으로 읽어서 각 생육 단계마다 알맞은 환경 값을 맞출 수 있도록 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fan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의 작동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,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광량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,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창문의 개폐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,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발열등 및 안개분무기의 작동을 자동화 시킬 수 있다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.</a:t>
            </a:r>
          </a:p>
        </p:txBody>
      </p:sp>
      <p:sp>
        <p:nvSpPr>
          <p:cNvPr id="66" name="제목 1">
            <a:extLst>
              <a:ext uri="{FF2B5EF4-FFF2-40B4-BE49-F238E27FC236}">
                <a16:creationId xmlns:a16="http://schemas.microsoft.com/office/drawing/2014/main" id="{A69A56B0-7187-4B33-8632-03FD47E322A6}"/>
              </a:ext>
            </a:extLst>
          </p:cNvPr>
          <p:cNvSpPr txBox="1">
            <a:spLocks/>
          </p:cNvSpPr>
          <p:nvPr/>
        </p:nvSpPr>
        <p:spPr>
          <a:xfrm>
            <a:off x="571692" y="27196878"/>
            <a:ext cx="15019440" cy="3511926"/>
          </a:xfrm>
          <a:prstGeom prst="rect">
            <a:avLst/>
          </a:prstGeom>
        </p:spPr>
        <p:txBody>
          <a:bodyPr vert="horz" lIns="83820" tIns="41910" rIns="83820" bIns="41910" rtlCol="0" anchor="b">
            <a:noAutofit/>
          </a:bodyPr>
          <a:lstStyle>
            <a:lvl1pPr algn="ctr" defTabSz="3240451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126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 latinLnBrk="0">
              <a:lnSpc>
                <a:spcPct val="120000"/>
              </a:lnSpc>
            </a:pP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주간기온을 평균 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25℃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로 하고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,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야간 기온은 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15℃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이상으로 관리한다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.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낮에 일사량이 좋을 때는 밤에 온도를 높여 관리하는 것이 좋고 낮에 일사량이 부족하여 광합성이 불충분한 경우에는 밤에 온도를 약간 낮게 관리하여 양분 소비를 적게 하도록 해야 한다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. C3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식물인 토마토는 탄산가스 농도의 증가에 민감하게 반응하므로 탄산가스 농도는 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700ppm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으로 조절하는 것을 목표로 한다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. </a:t>
            </a:r>
            <a:r>
              <a:rPr lang="ko-KR" altLang="en-US" sz="3000" b="1" dirty="0" err="1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착과를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 위해 육묘기나 정식 직후 건조한 상태를 유지하고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,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그 후에는 </a:t>
            </a:r>
            <a:r>
              <a:rPr lang="ko-KR" altLang="en-US" sz="3000" b="1" dirty="0" err="1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관개용수량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 정도로 </a:t>
            </a:r>
            <a:r>
              <a:rPr lang="ko-KR" altLang="en-US" sz="3000" b="1" dirty="0" err="1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관수한다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. </a:t>
            </a: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1B27FD50-BF6E-4243-AEBA-A0F79FB660C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8278" t="-5231" r="20919" b="34524"/>
          <a:stretch/>
        </p:blipFill>
        <p:spPr>
          <a:xfrm>
            <a:off x="19763541" y="1027421"/>
            <a:ext cx="1229180" cy="987418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747B7393-DD5E-463C-8690-5F806136893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395691" y="18556518"/>
            <a:ext cx="1790833" cy="1363475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F2C3074E-C929-4D4B-AF45-2480B906B330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3836"/>
          <a:stretch/>
        </p:blipFill>
        <p:spPr>
          <a:xfrm>
            <a:off x="18361859" y="18600162"/>
            <a:ext cx="1382949" cy="1415471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CCE29AD7-37C0-4852-8DC3-C3A9DE0EE7F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163696" y="18620321"/>
            <a:ext cx="1138493" cy="1359561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70ED68FC-B33F-4257-95A3-838DBE90EA4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623759" y="20499232"/>
            <a:ext cx="1272758" cy="1673439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7284B57B-6C07-4A84-9A8D-38CECC4C62A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9131020" y="22573290"/>
            <a:ext cx="2404442" cy="1925151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CE54E00E-AF18-4733-BA84-B75817BCA80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9744808" y="20742797"/>
            <a:ext cx="1913407" cy="1400664"/>
          </a:xfrm>
          <a:prstGeom prst="rect">
            <a:avLst/>
          </a:prstGeom>
        </p:spPr>
      </p:pic>
      <p:pic>
        <p:nvPicPr>
          <p:cNvPr id="62" name="그림 61">
            <a:extLst>
              <a:ext uri="{FF2B5EF4-FFF2-40B4-BE49-F238E27FC236}">
                <a16:creationId xmlns:a16="http://schemas.microsoft.com/office/drawing/2014/main" id="{E4FD98B9-43CC-4E86-A0B7-7061C3756F6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6623759" y="22751570"/>
            <a:ext cx="2054811" cy="1477243"/>
          </a:xfrm>
          <a:prstGeom prst="rect">
            <a:avLst/>
          </a:prstGeom>
        </p:spPr>
      </p:pic>
      <p:sp>
        <p:nvSpPr>
          <p:cNvPr id="68" name="직사각형 67">
            <a:extLst>
              <a:ext uri="{FF2B5EF4-FFF2-40B4-BE49-F238E27FC236}">
                <a16:creationId xmlns:a16="http://schemas.microsoft.com/office/drawing/2014/main" id="{299783BE-D9EC-4AC8-8300-8FF5B18E6CC9}"/>
              </a:ext>
            </a:extLst>
          </p:cNvPr>
          <p:cNvSpPr/>
          <p:nvPr/>
        </p:nvSpPr>
        <p:spPr>
          <a:xfrm>
            <a:off x="30528663" y="29009904"/>
            <a:ext cx="1238397" cy="41916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26" name="Picture 2" descr="Ds3231 At24c32 Iic Rtc 모듈 시계 타이머 메모리 모듈 Beats 교체 Ds1307 I2c Rtc 보드 Arduino  - Buy Ds3231 At24c32,Ds3231 At24c32 Rtc 모듈,Ds3231 At24c32 Iic Rtc 시계 타이머  메모리 모듈 Product on">
            <a:extLst>
              <a:ext uri="{FF2B5EF4-FFF2-40B4-BE49-F238E27FC236}">
                <a16:creationId xmlns:a16="http://schemas.microsoft.com/office/drawing/2014/main" id="{87F287E1-4F72-47C4-AB82-D1F952112E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13345" y="20283330"/>
            <a:ext cx="1664652" cy="1664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그림 62">
            <a:extLst>
              <a:ext uri="{FF2B5EF4-FFF2-40B4-BE49-F238E27FC236}">
                <a16:creationId xmlns:a16="http://schemas.microsoft.com/office/drawing/2014/main" id="{D993FD25-1956-42F5-BC24-92E92BE8A3ED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0742311" y="29842420"/>
            <a:ext cx="887705" cy="3322166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8C18D334-2342-4F34-BBA9-C5CC243144A2}"/>
              </a:ext>
            </a:extLst>
          </p:cNvPr>
          <p:cNvSpPr txBox="1"/>
          <p:nvPr/>
        </p:nvSpPr>
        <p:spPr>
          <a:xfrm>
            <a:off x="18360843" y="21871434"/>
            <a:ext cx="977663" cy="3701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ea typeface="한컴산뜻돋움" panose="02000000000000000000" pitchFamily="2" charset="-127"/>
              </a:rPr>
              <a:t>시계</a:t>
            </a:r>
            <a:r>
              <a:rPr lang="en-US" altLang="ko-KR" sz="1600" b="1" dirty="0">
                <a:solidFill>
                  <a:schemeClr val="tx1">
                    <a:lumMod val="50000"/>
                    <a:lumOff val="50000"/>
                  </a:schemeClr>
                </a:solidFill>
                <a:ea typeface="한컴산뜻돋움" panose="02000000000000000000" pitchFamily="2" charset="-127"/>
              </a:rPr>
              <a:t>(RTC)</a:t>
            </a:r>
            <a:endParaRPr lang="en-US" altLang="ko-KR" sz="1600" b="1" dirty="0">
              <a:solidFill>
                <a:schemeClr val="tx1">
                  <a:lumMod val="50000"/>
                  <a:lumOff val="50000"/>
                </a:schemeClr>
              </a:solidFill>
              <a:ea typeface="한컴산뜻돋움" panose="02000000000000000000" pitchFamily="2" charset="-127"/>
              <a:cs typeface="Arial Unicode MS" panose="020B0600000101010101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34BC61FD-62CB-465E-80EB-BAF37C6D66AC}"/>
              </a:ext>
            </a:extLst>
          </p:cNvPr>
          <p:cNvSpPr txBox="1"/>
          <p:nvPr/>
        </p:nvSpPr>
        <p:spPr>
          <a:xfrm flipH="1">
            <a:off x="30554887" y="29488523"/>
            <a:ext cx="1799443" cy="3680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ko-KR" sz="1600" b="1" dirty="0">
                <a:solidFill>
                  <a:schemeClr val="tx1">
                    <a:lumMod val="50000"/>
                    <a:lumOff val="50000"/>
                  </a:schemeClr>
                </a:solidFill>
                <a:ea typeface="한컴산뜻돋움" panose="02000000000000000000" pitchFamily="2" charset="-127"/>
                <a:cs typeface="Arial Unicode MS" panose="020B0600000101010101" charset="-127"/>
              </a:rPr>
              <a:t>Wi-Fi(2.4Ghz)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EC862512-5BB4-443D-BCC6-35C87697C9EA}"/>
              </a:ext>
            </a:extLst>
          </p:cNvPr>
          <p:cNvSpPr txBox="1"/>
          <p:nvPr/>
        </p:nvSpPr>
        <p:spPr>
          <a:xfrm flipH="1">
            <a:off x="30626987" y="33206689"/>
            <a:ext cx="1459038" cy="6635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ko-KR" sz="1600" b="1" dirty="0">
                <a:solidFill>
                  <a:schemeClr val="tx1">
                    <a:lumMod val="50000"/>
                    <a:lumOff val="50000"/>
                  </a:schemeClr>
                </a:solidFill>
                <a:ea typeface="한컴산뜻돋움" panose="02000000000000000000" pitchFamily="2" charset="-127"/>
                <a:cs typeface="Arial Unicode MS" panose="020B0600000101010101" charset="-127"/>
              </a:rPr>
              <a:t>ESP32-CAM</a:t>
            </a:r>
          </a:p>
          <a:p>
            <a:pPr>
              <a:lnSpc>
                <a:spcPct val="120000"/>
              </a:lnSpc>
              <a:defRPr/>
            </a:pPr>
            <a:r>
              <a:rPr lang="en-US" altLang="ko-KR" sz="1600" b="1" dirty="0">
                <a:solidFill>
                  <a:schemeClr val="tx1">
                    <a:lumMod val="50000"/>
                    <a:lumOff val="50000"/>
                  </a:schemeClr>
                </a:solidFill>
                <a:ea typeface="한컴산뜻돋움" panose="02000000000000000000" pitchFamily="2" charset="-127"/>
                <a:cs typeface="Arial Unicode MS" panose="020B0600000101010101" charset="-127"/>
              </a:rPr>
              <a:t>200M </a:t>
            </a:r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ea typeface="한컴산뜻돋움" panose="02000000000000000000" pitchFamily="2" charset="-127"/>
                <a:cs typeface="Arial Unicode MS" panose="020B0600000101010101" charset="-127"/>
              </a:rPr>
              <a:t>화소</a:t>
            </a:r>
            <a:endParaRPr lang="en-US" altLang="ko-KR" sz="1600" b="1" dirty="0">
              <a:solidFill>
                <a:schemeClr val="tx1">
                  <a:lumMod val="50000"/>
                  <a:lumOff val="50000"/>
                </a:schemeClr>
              </a:solidFill>
              <a:ea typeface="한컴산뜻돋움" panose="02000000000000000000" pitchFamily="2" charset="-127"/>
              <a:cs typeface="Arial Unicode MS" panose="020B0600000101010101" charset="-127"/>
            </a:endParaRP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AB3ECE04-7DC8-49A5-A66F-14F28B75D66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6595216" y="19250130"/>
            <a:ext cx="5195107" cy="5072445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BE9731B4-24B0-4AC9-932B-EAD54B2F2222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l="6588" t="8283" b="6849"/>
          <a:stretch/>
        </p:blipFill>
        <p:spPr>
          <a:xfrm rot="16200000">
            <a:off x="21633520" y="19602169"/>
            <a:ext cx="5049993" cy="4345915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D7105B3C-0AE1-41A9-BD8F-58C6654AE2D5}"/>
              </a:ext>
            </a:extLst>
          </p:cNvPr>
          <p:cNvSpPr txBox="1"/>
          <p:nvPr/>
        </p:nvSpPr>
        <p:spPr>
          <a:xfrm>
            <a:off x="26595216" y="18746689"/>
            <a:ext cx="1335825" cy="3875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ko-KR" altLang="en-US" sz="1700" b="1" dirty="0">
                <a:solidFill>
                  <a:schemeClr val="tx1">
                    <a:lumMod val="50000"/>
                    <a:lumOff val="50000"/>
                  </a:schemeClr>
                </a:solidFill>
                <a:ea typeface="한컴산뜻돋움" panose="02000000000000000000" pitchFamily="2" charset="-127"/>
                <a:cs typeface="Arial Unicode MS" panose="020B0600000101010101" charset="-127"/>
              </a:rPr>
              <a:t>미니 챔버</a:t>
            </a:r>
            <a:endParaRPr lang="en-US" altLang="ko-KR" sz="1700" b="1" dirty="0">
              <a:solidFill>
                <a:schemeClr val="tx1">
                  <a:lumMod val="50000"/>
                  <a:lumOff val="50000"/>
                </a:schemeClr>
              </a:solidFill>
              <a:ea typeface="한컴산뜻돋움" panose="02000000000000000000" pitchFamily="2" charset="-127"/>
              <a:cs typeface="Arial Unicode MS" panose="020B0600000101010101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0EFD2433-3626-4BD1-80AE-CD254A12DD2F}"/>
              </a:ext>
            </a:extLst>
          </p:cNvPr>
          <p:cNvSpPr txBox="1"/>
          <p:nvPr/>
        </p:nvSpPr>
        <p:spPr>
          <a:xfrm>
            <a:off x="21936677" y="18746689"/>
            <a:ext cx="2305231" cy="3875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ko-KR" altLang="en-US" sz="1700" b="1" dirty="0">
                <a:solidFill>
                  <a:schemeClr val="tx1">
                    <a:lumMod val="50000"/>
                    <a:lumOff val="50000"/>
                  </a:schemeClr>
                </a:solidFill>
                <a:ea typeface="한컴산뜻돋움" panose="02000000000000000000" pitchFamily="2" charset="-127"/>
                <a:cs typeface="Arial Unicode MS" panose="020B0600000101010101" charset="-127"/>
              </a:rPr>
              <a:t>아두이노 우노와 </a:t>
            </a:r>
            <a:r>
              <a:rPr lang="en-US" altLang="ko-KR" sz="1700" b="1" dirty="0">
                <a:solidFill>
                  <a:schemeClr val="tx1">
                    <a:lumMod val="50000"/>
                    <a:lumOff val="50000"/>
                  </a:schemeClr>
                </a:solidFill>
                <a:ea typeface="한컴산뜻돋움" panose="02000000000000000000" pitchFamily="2" charset="-127"/>
                <a:cs typeface="Arial Unicode MS" panose="020B0600000101010101" charset="-127"/>
              </a:rPr>
              <a:t>LED</a:t>
            </a:r>
          </a:p>
        </p:txBody>
      </p:sp>
      <p:sp>
        <p:nvSpPr>
          <p:cNvPr id="74" name="제목 1">
            <a:extLst>
              <a:ext uri="{FF2B5EF4-FFF2-40B4-BE49-F238E27FC236}">
                <a16:creationId xmlns:a16="http://schemas.microsoft.com/office/drawing/2014/main" id="{8E7D4815-CBAD-40A6-959C-C9CA5F31CC85}"/>
              </a:ext>
            </a:extLst>
          </p:cNvPr>
          <p:cNvSpPr txBox="1">
            <a:spLocks/>
          </p:cNvSpPr>
          <p:nvPr/>
        </p:nvSpPr>
        <p:spPr>
          <a:xfrm>
            <a:off x="680966" y="20565197"/>
            <a:ext cx="14950702" cy="1861968"/>
          </a:xfrm>
          <a:prstGeom prst="rect">
            <a:avLst/>
          </a:prstGeom>
        </p:spPr>
        <p:txBody>
          <a:bodyPr vert="horz" lIns="83820" tIns="41910" rIns="83820" bIns="41910" rtlCol="0" anchor="b">
            <a:noAutofit/>
          </a:bodyPr>
          <a:lstStyle>
            <a:lvl1pPr algn="ctr" defTabSz="3240451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126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 latinLnBrk="0">
              <a:lnSpc>
                <a:spcPct val="120000"/>
              </a:lnSpc>
            </a:pP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본 연구에서는 토마토의 생리 및 생태적 특성에 맞는 시나리오를 작성하고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,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챔버를 가동하였다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. </a:t>
            </a:r>
          </a:p>
          <a:p>
            <a:pPr algn="just" latinLnBrk="0">
              <a:lnSpc>
                <a:spcPct val="120000"/>
              </a:lnSpc>
            </a:pP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작성한 시나리오는 다음과 같다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.</a:t>
            </a:r>
          </a:p>
          <a:p>
            <a:pPr algn="just" latinLnBrk="0">
              <a:lnSpc>
                <a:spcPct val="120000"/>
              </a:lnSpc>
            </a:pPr>
            <a:endParaRPr lang="ko-KR" altLang="ko-KR" sz="3000" b="1" dirty="0">
              <a:latin typeface="한컴산뜻돋움" panose="02000000000000000000" pitchFamily="2" charset="-127"/>
              <a:ea typeface="한컴산뜻돋움" panose="02000000000000000000" pitchFamily="2" charset="-127"/>
              <a:cs typeface="Arial Unicode MS" panose="020B0604020202020204" pitchFamily="50" charset="-127"/>
            </a:endParaRP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F18EFCB0-F63D-48C5-8A73-8CF336C53958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2211" y="31020007"/>
            <a:ext cx="12193259" cy="5967873"/>
          </a:xfrm>
          <a:prstGeom prst="rect">
            <a:avLst/>
          </a:prstGeom>
        </p:spPr>
      </p:pic>
      <p:grpSp>
        <p:nvGrpSpPr>
          <p:cNvPr id="56" name="그룹 55">
            <a:extLst>
              <a:ext uri="{FF2B5EF4-FFF2-40B4-BE49-F238E27FC236}">
                <a16:creationId xmlns:a16="http://schemas.microsoft.com/office/drawing/2014/main" id="{5A1B16AF-357D-4E62-928D-BE738A7347C7}"/>
              </a:ext>
            </a:extLst>
          </p:cNvPr>
          <p:cNvGrpSpPr/>
          <p:nvPr/>
        </p:nvGrpSpPr>
        <p:grpSpPr>
          <a:xfrm>
            <a:off x="1469184" y="21947982"/>
            <a:ext cx="13265150" cy="5285397"/>
            <a:chOff x="33453416" y="20022391"/>
            <a:chExt cx="13265150" cy="5285397"/>
          </a:xfrm>
        </p:grpSpPr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773DF88E-191A-44F8-B491-960BBB430678}"/>
                </a:ext>
              </a:extLst>
            </p:cNvPr>
            <p:cNvSpPr/>
            <p:nvPr/>
          </p:nvSpPr>
          <p:spPr>
            <a:xfrm>
              <a:off x="34275605" y="20961588"/>
              <a:ext cx="1377446" cy="534460"/>
            </a:xfrm>
            <a:prstGeom prst="roundRect">
              <a:avLst/>
            </a:prstGeom>
            <a:solidFill>
              <a:srgbClr val="E0CAE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tx1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발아단계</a:t>
              </a:r>
            </a:p>
          </p:txBody>
        </p:sp>
        <p:sp>
          <p:nvSpPr>
            <p:cNvPr id="71" name="사각형: 둥근 모서리 70">
              <a:extLst>
                <a:ext uri="{FF2B5EF4-FFF2-40B4-BE49-F238E27FC236}">
                  <a16:creationId xmlns:a16="http://schemas.microsoft.com/office/drawing/2014/main" id="{C2491FE6-929B-494C-BFE0-695A2A4EC4B1}"/>
                </a:ext>
              </a:extLst>
            </p:cNvPr>
            <p:cNvSpPr/>
            <p:nvPr/>
          </p:nvSpPr>
          <p:spPr>
            <a:xfrm>
              <a:off x="34275605" y="21666404"/>
              <a:ext cx="1377446" cy="534460"/>
            </a:xfrm>
            <a:prstGeom prst="roundRect">
              <a:avLst/>
            </a:prstGeom>
            <a:solidFill>
              <a:srgbClr val="E0CAE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 err="1">
                  <a:solidFill>
                    <a:schemeClr val="tx1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적묘단계</a:t>
              </a:r>
              <a:endParaRPr lang="ko-KR" altLang="en-US" b="1" dirty="0">
                <a:solidFill>
                  <a:schemeClr val="tx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endParaRPr>
            </a:p>
          </p:txBody>
        </p:sp>
        <p:sp>
          <p:nvSpPr>
            <p:cNvPr id="75" name="사각형: 둥근 모서리 74">
              <a:extLst>
                <a:ext uri="{FF2B5EF4-FFF2-40B4-BE49-F238E27FC236}">
                  <a16:creationId xmlns:a16="http://schemas.microsoft.com/office/drawing/2014/main" id="{5588799F-A2D7-43A9-85F9-F895A940F587}"/>
                </a:ext>
              </a:extLst>
            </p:cNvPr>
            <p:cNvSpPr/>
            <p:nvPr/>
          </p:nvSpPr>
          <p:spPr>
            <a:xfrm>
              <a:off x="34275605" y="22371220"/>
              <a:ext cx="1377446" cy="534460"/>
            </a:xfrm>
            <a:prstGeom prst="roundRect">
              <a:avLst/>
            </a:prstGeom>
            <a:solidFill>
              <a:srgbClr val="E0CAE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tx1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생육단계</a:t>
              </a:r>
            </a:p>
          </p:txBody>
        </p:sp>
        <p:sp>
          <p:nvSpPr>
            <p:cNvPr id="76" name="사각형: 둥근 모서리 75">
              <a:extLst>
                <a:ext uri="{FF2B5EF4-FFF2-40B4-BE49-F238E27FC236}">
                  <a16:creationId xmlns:a16="http://schemas.microsoft.com/office/drawing/2014/main" id="{52FA09B6-B7F3-4F67-95AE-E591DBF1E994}"/>
                </a:ext>
              </a:extLst>
            </p:cNvPr>
            <p:cNvSpPr/>
            <p:nvPr/>
          </p:nvSpPr>
          <p:spPr>
            <a:xfrm>
              <a:off x="34275605" y="23076036"/>
              <a:ext cx="1377446" cy="534460"/>
            </a:xfrm>
            <a:prstGeom prst="roundRect">
              <a:avLst/>
            </a:prstGeom>
            <a:solidFill>
              <a:srgbClr val="E0CAE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tx1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생육단계</a:t>
              </a:r>
            </a:p>
          </p:txBody>
        </p:sp>
        <p:sp>
          <p:nvSpPr>
            <p:cNvPr id="77" name="사각형: 둥근 모서리 76">
              <a:extLst>
                <a:ext uri="{FF2B5EF4-FFF2-40B4-BE49-F238E27FC236}">
                  <a16:creationId xmlns:a16="http://schemas.microsoft.com/office/drawing/2014/main" id="{614CF817-A9EE-42EA-B95D-B01F42FEC5E8}"/>
                </a:ext>
              </a:extLst>
            </p:cNvPr>
            <p:cNvSpPr/>
            <p:nvPr/>
          </p:nvSpPr>
          <p:spPr>
            <a:xfrm>
              <a:off x="34275605" y="23780852"/>
              <a:ext cx="1377446" cy="534460"/>
            </a:xfrm>
            <a:prstGeom prst="roundRect">
              <a:avLst/>
            </a:prstGeom>
            <a:solidFill>
              <a:srgbClr val="E0CAE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tx1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개화단계</a:t>
              </a:r>
            </a:p>
          </p:txBody>
        </p:sp>
        <p:sp>
          <p:nvSpPr>
            <p:cNvPr id="78" name="사각형: 둥근 모서리 77">
              <a:extLst>
                <a:ext uri="{FF2B5EF4-FFF2-40B4-BE49-F238E27FC236}">
                  <a16:creationId xmlns:a16="http://schemas.microsoft.com/office/drawing/2014/main" id="{D01A54D7-8EF7-41D7-965E-C5F661897CF7}"/>
                </a:ext>
              </a:extLst>
            </p:cNvPr>
            <p:cNvSpPr/>
            <p:nvPr/>
          </p:nvSpPr>
          <p:spPr>
            <a:xfrm>
              <a:off x="34275605" y="24485668"/>
              <a:ext cx="1377446" cy="534460"/>
            </a:xfrm>
            <a:prstGeom prst="roundRect">
              <a:avLst/>
            </a:prstGeom>
            <a:solidFill>
              <a:srgbClr val="E0CAE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tx1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수확단계</a:t>
              </a:r>
            </a:p>
          </p:txBody>
        </p:sp>
        <p:sp>
          <p:nvSpPr>
            <p:cNvPr id="81" name="타원 80">
              <a:extLst>
                <a:ext uri="{FF2B5EF4-FFF2-40B4-BE49-F238E27FC236}">
                  <a16:creationId xmlns:a16="http://schemas.microsoft.com/office/drawing/2014/main" id="{3107ED48-C6D8-4708-8A18-6491E6F8E1D3}"/>
                </a:ext>
              </a:extLst>
            </p:cNvPr>
            <p:cNvSpPr/>
            <p:nvPr/>
          </p:nvSpPr>
          <p:spPr>
            <a:xfrm>
              <a:off x="41842006" y="20137585"/>
              <a:ext cx="1790654" cy="625308"/>
            </a:xfrm>
            <a:prstGeom prst="ellipse">
              <a:avLst/>
            </a:prstGeom>
            <a:solidFill>
              <a:srgbClr val="E0CAE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tx1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이산화탄소</a:t>
              </a: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98E7C1C0-014D-4181-94D8-74A9DEE18E34}"/>
                </a:ext>
              </a:extLst>
            </p:cNvPr>
            <p:cNvSpPr/>
            <p:nvPr/>
          </p:nvSpPr>
          <p:spPr>
            <a:xfrm>
              <a:off x="36230463" y="21666404"/>
              <a:ext cx="1143000" cy="53446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23℃</a:t>
              </a:r>
              <a:endParaRPr lang="ko-KR" altLang="en-US" b="1" dirty="0">
                <a:solidFill>
                  <a:schemeClr val="tx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680B48C9-1156-42BF-B04A-86AFB7D7A1CA}"/>
                </a:ext>
              </a:extLst>
            </p:cNvPr>
            <p:cNvSpPr/>
            <p:nvPr/>
          </p:nvSpPr>
          <p:spPr>
            <a:xfrm>
              <a:off x="36230463" y="20961588"/>
              <a:ext cx="1143000" cy="53446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28℃</a:t>
              </a:r>
              <a:endParaRPr lang="ko-KR" altLang="en-US" b="1" dirty="0">
                <a:solidFill>
                  <a:schemeClr val="tx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AD1AEC4B-03D4-4FFE-9EE6-A3D99B603F22}"/>
                </a:ext>
              </a:extLst>
            </p:cNvPr>
            <p:cNvSpPr/>
            <p:nvPr/>
          </p:nvSpPr>
          <p:spPr>
            <a:xfrm>
              <a:off x="36225425" y="23076036"/>
              <a:ext cx="1143000" cy="53446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17℃</a:t>
              </a:r>
              <a:endParaRPr lang="ko-KR" altLang="en-US" b="1" dirty="0">
                <a:solidFill>
                  <a:schemeClr val="tx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6175E0B6-9D46-4AF7-85F7-0D0C193621DD}"/>
                </a:ext>
              </a:extLst>
            </p:cNvPr>
            <p:cNvSpPr/>
            <p:nvPr/>
          </p:nvSpPr>
          <p:spPr>
            <a:xfrm>
              <a:off x="36225425" y="22371220"/>
              <a:ext cx="1143000" cy="53446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25℃</a:t>
              </a:r>
              <a:endParaRPr lang="ko-KR" altLang="en-US" b="1" dirty="0">
                <a:solidFill>
                  <a:schemeClr val="tx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endParaRPr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B8AA4EF7-A5A6-4B3B-942F-A709D999E20E}"/>
                </a:ext>
              </a:extLst>
            </p:cNvPr>
            <p:cNvSpPr/>
            <p:nvPr/>
          </p:nvSpPr>
          <p:spPr>
            <a:xfrm>
              <a:off x="36225425" y="24485668"/>
              <a:ext cx="1143000" cy="53446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>
                  <a:solidFill>
                    <a:schemeClr val="tx1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17℃</a:t>
              </a:r>
              <a:endParaRPr lang="ko-KR" altLang="en-US" b="1" dirty="0">
                <a:solidFill>
                  <a:schemeClr val="tx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endParaRPr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6BFC7414-48DA-4279-AB0E-C02927CE17A5}"/>
                </a:ext>
              </a:extLst>
            </p:cNvPr>
            <p:cNvSpPr/>
            <p:nvPr/>
          </p:nvSpPr>
          <p:spPr>
            <a:xfrm>
              <a:off x="36225425" y="23780852"/>
              <a:ext cx="1143000" cy="53446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24℃</a:t>
              </a:r>
              <a:endParaRPr lang="ko-KR" altLang="en-US" b="1" dirty="0">
                <a:solidFill>
                  <a:schemeClr val="tx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직사각형 95">
                  <a:extLst>
                    <a:ext uri="{FF2B5EF4-FFF2-40B4-BE49-F238E27FC236}">
                      <a16:creationId xmlns:a16="http://schemas.microsoft.com/office/drawing/2014/main" id="{8963B7F5-4CA4-4336-9311-538065A0A7EE}"/>
                    </a:ext>
                  </a:extLst>
                </p:cNvPr>
                <p:cNvSpPr/>
                <p:nvPr/>
              </p:nvSpPr>
              <p:spPr>
                <a:xfrm>
                  <a:off x="38048907" y="20988228"/>
                  <a:ext cx="1377040" cy="3353724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latinLnBrk="1"/>
                  <a:r>
                    <a:rPr lang="ko-KR" altLang="en-US" b="1" dirty="0">
                      <a:solidFill>
                        <a:schemeClr val="tx1"/>
                      </a:solidFill>
                      <a:latin typeface="한컴산뜻돋움" panose="02000000000000000000" pitchFamily="2" charset="-127"/>
                      <a:ea typeface="한컴산뜻돋움" panose="02000000000000000000" pitchFamily="2" charset="-127"/>
                    </a:rPr>
                    <a:t>기간별로 </a:t>
                  </a:r>
                  <a:endParaRPr lang="en-US" altLang="ko-KR" b="1" dirty="0">
                    <a:solidFill>
                      <a:schemeClr val="tx1"/>
                    </a:solidFill>
                    <a:latin typeface="한컴산뜻돋움" panose="02000000000000000000" pitchFamily="2" charset="-127"/>
                    <a:ea typeface="한컴산뜻돋움" panose="02000000000000000000" pitchFamily="2" charset="-127"/>
                  </a:endParaRPr>
                </a:p>
                <a:p>
                  <a:pPr algn="ctr" latinLnBrk="1"/>
                  <a:r>
                    <a:rPr lang="en-US" altLang="ko-KR" b="1" dirty="0">
                      <a:solidFill>
                        <a:schemeClr val="tx1"/>
                      </a:solidFill>
                      <a:latin typeface="한컴산뜻돋움" panose="02000000000000000000" pitchFamily="2" charset="-127"/>
                      <a:ea typeface="한컴산뜻돋움" panose="02000000000000000000" pitchFamily="2" charset="-127"/>
                    </a:rPr>
                    <a:t>2000~ 6600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altLang="ko-KR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𝒎</m:t>
                          </m:r>
                        </m:e>
                        <m:sup>
                          <m: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</m:oMath>
                  </a14:m>
                  <a:r>
                    <a:rPr lang="en-US" altLang="ko-KR" b="1" dirty="0">
                      <a:solidFill>
                        <a:schemeClr val="tx1"/>
                      </a:solidFill>
                      <a:latin typeface="한컴산뜻돋움" panose="02000000000000000000" pitchFamily="2" charset="-127"/>
                      <a:ea typeface="한컴산뜻돋움" panose="02000000000000000000" pitchFamily="2" charset="-127"/>
                    </a:rPr>
                    <a:t>/ ha</a:t>
                  </a:r>
                  <a:r>
                    <a:rPr lang="ko-KR" altLang="en-US" b="1" dirty="0">
                      <a:solidFill>
                        <a:schemeClr val="tx1"/>
                      </a:solidFill>
                      <a:latin typeface="한컴산뜻돋움" panose="02000000000000000000" pitchFamily="2" charset="-127"/>
                      <a:ea typeface="한컴산뜻돋움" panose="02000000000000000000" pitchFamily="2" charset="-127"/>
                    </a:rPr>
                    <a:t>의 물 필요</a:t>
                  </a:r>
                  <a:endParaRPr lang="en-US" altLang="ko-KR" b="1" dirty="0">
                    <a:solidFill>
                      <a:schemeClr val="tx1"/>
                    </a:solidFill>
                    <a:latin typeface="한컴산뜻돋움" panose="02000000000000000000" pitchFamily="2" charset="-127"/>
                    <a:ea typeface="한컴산뜻돋움" panose="02000000000000000000" pitchFamily="2" charset="-127"/>
                  </a:endParaRPr>
                </a:p>
                <a:p>
                  <a:pPr algn="ctr" latinLnBrk="1"/>
                  <a:endParaRPr lang="en-US" altLang="ko-KR" b="1" dirty="0">
                    <a:solidFill>
                      <a:schemeClr val="tx1"/>
                    </a:solidFill>
                    <a:latin typeface="한컴산뜻돋움" panose="02000000000000000000" pitchFamily="2" charset="-127"/>
                    <a:ea typeface="한컴산뜻돋움" panose="02000000000000000000" pitchFamily="2" charset="-127"/>
                  </a:endParaRPr>
                </a:p>
                <a:p>
                  <a:pPr algn="ctr" latinLnBrk="1"/>
                  <a:endParaRPr lang="en-US" altLang="ko-KR" b="1" dirty="0">
                    <a:solidFill>
                      <a:schemeClr val="tx1"/>
                    </a:solidFill>
                    <a:latin typeface="한컴산뜻돋움" panose="02000000000000000000" pitchFamily="2" charset="-127"/>
                    <a:ea typeface="한컴산뜻돋움" panose="02000000000000000000" pitchFamily="2" charset="-127"/>
                  </a:endParaRPr>
                </a:p>
                <a:p>
                  <a:pPr algn="ctr" latinLnBrk="1"/>
                  <a:r>
                    <a:rPr lang="ko-KR" altLang="en-US" b="1" dirty="0">
                      <a:solidFill>
                        <a:schemeClr val="tx1"/>
                      </a:solidFill>
                      <a:latin typeface="한컴산뜻돋움" panose="02000000000000000000" pitchFamily="2" charset="-127"/>
                      <a:ea typeface="한컴산뜻돋움" panose="02000000000000000000" pitchFamily="2" charset="-127"/>
                    </a:rPr>
                    <a:t>장마 이후 </a:t>
                  </a:r>
                  <a:endParaRPr lang="en-US" altLang="ko-KR" b="1" dirty="0">
                    <a:solidFill>
                      <a:schemeClr val="tx1"/>
                    </a:solidFill>
                    <a:latin typeface="한컴산뜻돋움" panose="02000000000000000000" pitchFamily="2" charset="-127"/>
                    <a:ea typeface="한컴산뜻돋움" panose="02000000000000000000" pitchFamily="2" charset="-127"/>
                  </a:endParaRPr>
                </a:p>
                <a:p>
                  <a:pPr algn="ctr" latinLnBrk="1"/>
                  <a:r>
                    <a:rPr lang="ko-KR" altLang="en-US" b="1" dirty="0" err="1">
                      <a:solidFill>
                        <a:schemeClr val="tx1"/>
                      </a:solidFill>
                      <a:latin typeface="한컴산뜻돋움" panose="02000000000000000000" pitchFamily="2" charset="-127"/>
                      <a:ea typeface="한컴산뜻돋움" panose="02000000000000000000" pitchFamily="2" charset="-127"/>
                    </a:rPr>
                    <a:t>함수율</a:t>
                  </a:r>
                  <a:r>
                    <a:rPr lang="ko-KR" altLang="en-US" b="1" dirty="0">
                      <a:solidFill>
                        <a:schemeClr val="tx1"/>
                      </a:solidFill>
                      <a:latin typeface="한컴산뜻돋움" panose="02000000000000000000" pitchFamily="2" charset="-127"/>
                      <a:ea typeface="한컴산뜻돋움" panose="02000000000000000000" pitchFamily="2" charset="-127"/>
                    </a:rPr>
                    <a:t> 높게 관리</a:t>
                  </a:r>
                </a:p>
                <a:p>
                  <a:pPr algn="ctr"/>
                  <a:endParaRPr lang="ko-KR" altLang="en-US" dirty="0">
                    <a:solidFill>
                      <a:schemeClr val="tx1"/>
                    </a:solidFill>
                    <a:latin typeface="한컴산뜻돋움" panose="02000000000000000000" pitchFamily="2" charset="-127"/>
                    <a:ea typeface="한컴산뜻돋움" panose="02000000000000000000" pitchFamily="2" charset="-127"/>
                  </a:endParaRPr>
                </a:p>
              </p:txBody>
            </p:sp>
          </mc:Choice>
          <mc:Fallback xmlns="">
            <p:sp>
              <p:nvSpPr>
                <p:cNvPr id="96" name="직사각형 95">
                  <a:extLst>
                    <a:ext uri="{FF2B5EF4-FFF2-40B4-BE49-F238E27FC236}">
                      <a16:creationId xmlns:a16="http://schemas.microsoft.com/office/drawing/2014/main" id="{8963B7F5-4CA4-4336-9311-538065A0A7E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048907" y="20988228"/>
                  <a:ext cx="1377040" cy="3353724"/>
                </a:xfrm>
                <a:prstGeom prst="rect">
                  <a:avLst/>
                </a:prstGeom>
                <a:blipFill>
                  <a:blip r:embed="rId20"/>
                  <a:stretch>
                    <a:fillRect l="-877" r="-1316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7BA98121-3611-440D-AABA-A8798CF64C88}"/>
                </a:ext>
              </a:extLst>
            </p:cNvPr>
            <p:cNvSpPr/>
            <p:nvPr/>
          </p:nvSpPr>
          <p:spPr>
            <a:xfrm>
              <a:off x="38048501" y="24474355"/>
              <a:ext cx="1377446" cy="53446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tx1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수확 </a:t>
              </a:r>
              <a:r>
                <a:rPr lang="en-US" altLang="ko-KR" b="1" dirty="0">
                  <a:solidFill>
                    <a:schemeClr val="tx1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2~4</a:t>
              </a:r>
              <a:r>
                <a:rPr lang="ko-KR" altLang="en-US" b="1" dirty="0">
                  <a:solidFill>
                    <a:schemeClr val="tx1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주 전 급수 중단</a:t>
              </a:r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5F1104A4-9F6B-4CDB-88E9-EA4C565438BF}"/>
                </a:ext>
              </a:extLst>
            </p:cNvPr>
            <p:cNvSpPr/>
            <p:nvPr/>
          </p:nvSpPr>
          <p:spPr>
            <a:xfrm>
              <a:off x="40085991" y="23780852"/>
              <a:ext cx="1370799" cy="53446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tx1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최소 </a:t>
              </a:r>
              <a:r>
                <a:rPr lang="en-US" altLang="ko-KR" b="1" dirty="0">
                  <a:solidFill>
                    <a:schemeClr val="tx1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6</a:t>
              </a:r>
              <a:r>
                <a:rPr lang="ko-KR" altLang="en-US" b="1" dirty="0">
                  <a:solidFill>
                    <a:schemeClr val="tx1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시간</a:t>
              </a:r>
              <a:r>
                <a:rPr lang="en-US" altLang="ko-KR" b="1" dirty="0">
                  <a:solidFill>
                    <a:schemeClr val="tx1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, </a:t>
              </a:r>
              <a:r>
                <a:rPr lang="ko-KR" altLang="en-US" b="1" dirty="0">
                  <a:solidFill>
                    <a:schemeClr val="tx1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직사광선</a:t>
              </a: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1E75D74F-42A7-41C0-986B-1FCD42CD2FA6}"/>
                </a:ext>
              </a:extLst>
            </p:cNvPr>
            <p:cNvSpPr/>
            <p:nvPr/>
          </p:nvSpPr>
          <p:spPr>
            <a:xfrm>
              <a:off x="42063862" y="20964461"/>
              <a:ext cx="1370799" cy="403386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3687FE39-14E2-4FCC-AE41-6CEBF07B5946}"/>
                </a:ext>
              </a:extLst>
            </p:cNvPr>
            <p:cNvSpPr/>
            <p:nvPr/>
          </p:nvSpPr>
          <p:spPr>
            <a:xfrm>
              <a:off x="33453416" y="20022391"/>
              <a:ext cx="13265150" cy="528539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endParaRPr>
            </a:p>
          </p:txBody>
        </p:sp>
        <p:sp>
          <p:nvSpPr>
            <p:cNvPr id="106" name="타원 105">
              <a:extLst>
                <a:ext uri="{FF2B5EF4-FFF2-40B4-BE49-F238E27FC236}">
                  <a16:creationId xmlns:a16="http://schemas.microsoft.com/office/drawing/2014/main" id="{8336ED2E-6B20-4878-932D-519861FF8FF8}"/>
                </a:ext>
              </a:extLst>
            </p:cNvPr>
            <p:cNvSpPr/>
            <p:nvPr/>
          </p:nvSpPr>
          <p:spPr>
            <a:xfrm>
              <a:off x="43835738" y="20139707"/>
              <a:ext cx="1790654" cy="625308"/>
            </a:xfrm>
            <a:prstGeom prst="ellipse">
              <a:avLst/>
            </a:prstGeom>
            <a:solidFill>
              <a:srgbClr val="E0CAE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tx1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상대습도</a:t>
              </a:r>
            </a:p>
          </p:txBody>
        </p:sp>
        <p:sp>
          <p:nvSpPr>
            <p:cNvPr id="107" name="타원 106">
              <a:extLst>
                <a:ext uri="{FF2B5EF4-FFF2-40B4-BE49-F238E27FC236}">
                  <a16:creationId xmlns:a16="http://schemas.microsoft.com/office/drawing/2014/main" id="{7A156A52-4AD7-49F9-8C17-F51DBB7F71AF}"/>
                </a:ext>
              </a:extLst>
            </p:cNvPr>
            <p:cNvSpPr/>
            <p:nvPr/>
          </p:nvSpPr>
          <p:spPr>
            <a:xfrm>
              <a:off x="39856117" y="20146488"/>
              <a:ext cx="1790654" cy="625308"/>
            </a:xfrm>
            <a:prstGeom prst="ellipse">
              <a:avLst/>
            </a:prstGeom>
            <a:solidFill>
              <a:srgbClr val="E0CAE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tx1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광량</a:t>
              </a:r>
            </a:p>
          </p:txBody>
        </p:sp>
        <p:sp>
          <p:nvSpPr>
            <p:cNvPr id="108" name="타원 107">
              <a:extLst>
                <a:ext uri="{FF2B5EF4-FFF2-40B4-BE49-F238E27FC236}">
                  <a16:creationId xmlns:a16="http://schemas.microsoft.com/office/drawing/2014/main" id="{2D3BB179-CF8C-4079-9FCE-F44B39B3F3AA}"/>
                </a:ext>
              </a:extLst>
            </p:cNvPr>
            <p:cNvSpPr/>
            <p:nvPr/>
          </p:nvSpPr>
          <p:spPr>
            <a:xfrm>
              <a:off x="37857991" y="20169251"/>
              <a:ext cx="1790654" cy="625308"/>
            </a:xfrm>
            <a:prstGeom prst="ellipse">
              <a:avLst/>
            </a:prstGeom>
            <a:solidFill>
              <a:srgbClr val="E0CAE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tx1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급수</a:t>
              </a:r>
            </a:p>
          </p:txBody>
        </p:sp>
        <p:sp>
          <p:nvSpPr>
            <p:cNvPr id="109" name="타원 108">
              <a:extLst>
                <a:ext uri="{FF2B5EF4-FFF2-40B4-BE49-F238E27FC236}">
                  <a16:creationId xmlns:a16="http://schemas.microsoft.com/office/drawing/2014/main" id="{34601645-9350-45B1-AA72-403CC3800713}"/>
                </a:ext>
              </a:extLst>
            </p:cNvPr>
            <p:cNvSpPr/>
            <p:nvPr/>
          </p:nvSpPr>
          <p:spPr>
            <a:xfrm>
              <a:off x="35872102" y="20169251"/>
              <a:ext cx="1790654" cy="625308"/>
            </a:xfrm>
            <a:prstGeom prst="ellipse">
              <a:avLst/>
            </a:prstGeom>
            <a:solidFill>
              <a:srgbClr val="E0CAE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tx1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온도</a:t>
              </a:r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961F63F2-AC5E-494E-8088-27FD2AD9CEE7}"/>
                </a:ext>
              </a:extLst>
            </p:cNvPr>
            <p:cNvSpPr/>
            <p:nvPr/>
          </p:nvSpPr>
          <p:spPr>
            <a:xfrm>
              <a:off x="42063862" y="23322455"/>
              <a:ext cx="1370799" cy="53446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450~660</a:t>
              </a:r>
            </a:p>
            <a:p>
              <a:pPr algn="ctr"/>
              <a:r>
                <a:rPr lang="en-US" altLang="ko-KR" b="1" dirty="0">
                  <a:solidFill>
                    <a:schemeClr val="tx1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ppm</a:t>
              </a:r>
              <a:endParaRPr lang="ko-KR" altLang="en-US" b="1" dirty="0">
                <a:solidFill>
                  <a:schemeClr val="tx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endParaRP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BBA5447A-9AB3-48B7-A4EF-08EC0F0B01EE}"/>
                </a:ext>
              </a:extLst>
            </p:cNvPr>
            <p:cNvSpPr/>
            <p:nvPr/>
          </p:nvSpPr>
          <p:spPr>
            <a:xfrm>
              <a:off x="42063862" y="24160839"/>
              <a:ext cx="1370799" cy="53446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tx1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시비하지 않음</a:t>
              </a: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10D0B3A1-6D89-46B2-9837-3507C31A2AAC}"/>
                </a:ext>
              </a:extLst>
            </p:cNvPr>
            <p:cNvSpPr/>
            <p:nvPr/>
          </p:nvSpPr>
          <p:spPr>
            <a:xfrm>
              <a:off x="42061468" y="21215360"/>
              <a:ext cx="1370799" cy="98550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tx1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목표 농도</a:t>
              </a:r>
              <a:r>
                <a:rPr lang="en-US" altLang="ko-KR" b="1" dirty="0">
                  <a:solidFill>
                    <a:schemeClr val="tx1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:</a:t>
              </a:r>
            </a:p>
            <a:p>
              <a:pPr algn="ctr"/>
              <a:r>
                <a:rPr lang="en-US" altLang="ko-KR" b="1" dirty="0">
                  <a:solidFill>
                    <a:schemeClr val="tx1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700ppm</a:t>
              </a:r>
              <a:endParaRPr lang="ko-KR" altLang="en-US" b="1" dirty="0">
                <a:solidFill>
                  <a:schemeClr val="tx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1CAE86E0-83D9-4646-9904-C12766DFDAC0}"/>
                </a:ext>
              </a:extLst>
            </p:cNvPr>
            <p:cNvSpPr txBox="1"/>
            <p:nvPr/>
          </p:nvSpPr>
          <p:spPr>
            <a:xfrm>
              <a:off x="42312383" y="22153867"/>
              <a:ext cx="9873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맑은 날</a:t>
              </a:r>
              <a:endParaRPr lang="ko-KR" altLang="en-US" b="1" dirty="0">
                <a:latin typeface="한컴산뜻돋움" panose="02000000000000000000" pitchFamily="2" charset="-127"/>
                <a:ea typeface="한컴산뜻돋움" panose="02000000000000000000" pitchFamily="2" charset="-127"/>
              </a:endParaRPr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C8609E9B-9DB1-467A-80A0-6A41249F6C63}"/>
                </a:ext>
              </a:extLst>
            </p:cNvPr>
            <p:cNvSpPr txBox="1"/>
            <p:nvPr/>
          </p:nvSpPr>
          <p:spPr>
            <a:xfrm>
              <a:off x="42312383" y="23006389"/>
              <a:ext cx="9873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흐린 날</a:t>
              </a: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6AAAF424-AA79-4DDC-884A-A1D3E8801E04}"/>
                </a:ext>
              </a:extLst>
            </p:cNvPr>
            <p:cNvSpPr txBox="1"/>
            <p:nvPr/>
          </p:nvSpPr>
          <p:spPr>
            <a:xfrm>
              <a:off x="42209378" y="23856915"/>
              <a:ext cx="11198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비오는</a:t>
              </a:r>
              <a:r>
                <a:rPr lang="ko-KR" altLang="en-US" b="1" dirty="0"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 날</a:t>
              </a: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63C7C66D-A658-45D5-8263-D3FCCE3D528F}"/>
                </a:ext>
              </a:extLst>
            </p:cNvPr>
            <p:cNvSpPr/>
            <p:nvPr/>
          </p:nvSpPr>
          <p:spPr>
            <a:xfrm>
              <a:off x="44114603" y="20964461"/>
              <a:ext cx="1370799" cy="403386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0F9FFE6E-2EF6-4B5A-B3DC-AA0906D0CFB9}"/>
                </a:ext>
              </a:extLst>
            </p:cNvPr>
            <p:cNvSpPr/>
            <p:nvPr/>
          </p:nvSpPr>
          <p:spPr>
            <a:xfrm>
              <a:off x="44114603" y="22465070"/>
              <a:ext cx="1368405" cy="53446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tx1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습도 낮게 유지</a:t>
              </a: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B4551351-5312-41E5-BD3A-7B6BF5F11D96}"/>
                </a:ext>
              </a:extLst>
            </p:cNvPr>
            <p:cNvSpPr/>
            <p:nvPr/>
          </p:nvSpPr>
          <p:spPr>
            <a:xfrm>
              <a:off x="44114603" y="23322455"/>
              <a:ext cx="1370799" cy="53446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tx1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습도 높게 유지</a:t>
              </a: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BF756CB6-612F-4164-9DA9-59249F009BE9}"/>
                </a:ext>
              </a:extLst>
            </p:cNvPr>
            <p:cNvSpPr/>
            <p:nvPr/>
          </p:nvSpPr>
          <p:spPr>
            <a:xfrm>
              <a:off x="44114603" y="24160839"/>
              <a:ext cx="1370799" cy="53446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tx1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습도 조절 장치 </a:t>
              </a:r>
              <a:r>
                <a:rPr lang="ko-KR" altLang="en-US" b="1" dirty="0" err="1">
                  <a:solidFill>
                    <a:schemeClr val="tx1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비작동</a:t>
              </a:r>
              <a:endParaRPr lang="ko-KR" altLang="en-US" b="1" dirty="0">
                <a:solidFill>
                  <a:schemeClr val="tx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8615FBDA-B695-4220-A4D3-AA5B9E83895A}"/>
                </a:ext>
              </a:extLst>
            </p:cNvPr>
            <p:cNvSpPr/>
            <p:nvPr/>
          </p:nvSpPr>
          <p:spPr>
            <a:xfrm>
              <a:off x="44112209" y="21215360"/>
              <a:ext cx="1370799" cy="98550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tx1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목표 습도</a:t>
              </a:r>
              <a:r>
                <a:rPr lang="en-US" altLang="ko-KR" b="1" dirty="0">
                  <a:solidFill>
                    <a:schemeClr val="tx1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:</a:t>
              </a:r>
            </a:p>
            <a:p>
              <a:pPr algn="ctr"/>
              <a:r>
                <a:rPr lang="en-US" altLang="ko-KR" b="1" dirty="0">
                  <a:solidFill>
                    <a:schemeClr val="tx1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60~80%</a:t>
              </a:r>
              <a:endParaRPr lang="ko-KR" altLang="en-US" b="1" dirty="0">
                <a:solidFill>
                  <a:schemeClr val="tx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endParaRP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77FCD270-FAA3-41A7-A116-7116E2A0F55B}"/>
                </a:ext>
              </a:extLst>
            </p:cNvPr>
            <p:cNvSpPr txBox="1"/>
            <p:nvPr/>
          </p:nvSpPr>
          <p:spPr>
            <a:xfrm>
              <a:off x="44363124" y="22153867"/>
              <a:ext cx="9873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맑은 날</a:t>
              </a:r>
              <a:endParaRPr lang="ko-KR" altLang="en-US" b="1" dirty="0">
                <a:latin typeface="한컴산뜻돋움" panose="02000000000000000000" pitchFamily="2" charset="-127"/>
                <a:ea typeface="한컴산뜻돋움" panose="02000000000000000000" pitchFamily="2" charset="-127"/>
              </a:endParaRPr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8F86BD66-7470-475F-81FF-AF5292AA5C7C}"/>
                </a:ext>
              </a:extLst>
            </p:cNvPr>
            <p:cNvSpPr txBox="1"/>
            <p:nvPr/>
          </p:nvSpPr>
          <p:spPr>
            <a:xfrm>
              <a:off x="44363124" y="23006389"/>
              <a:ext cx="9873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흐린 날</a:t>
              </a: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21927B37-DBBE-4981-B95A-AA960BDD0C4E}"/>
                </a:ext>
              </a:extLst>
            </p:cNvPr>
            <p:cNvSpPr txBox="1"/>
            <p:nvPr/>
          </p:nvSpPr>
          <p:spPr>
            <a:xfrm>
              <a:off x="44260119" y="23856915"/>
              <a:ext cx="11198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비오는</a:t>
              </a:r>
              <a:r>
                <a:rPr lang="ko-KR" altLang="en-US" b="1" dirty="0"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 날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975077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5866</TotalTime>
  <Words>952</Words>
  <Application>Microsoft Office PowerPoint</Application>
  <PresentationFormat>사용자 지정</PresentationFormat>
  <Paragraphs>81</Paragraphs>
  <Slides>1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</vt:i4>
      </vt:variant>
    </vt:vector>
  </HeadingPairs>
  <TitlesOfParts>
    <vt:vector size="8" baseType="lpstr">
      <vt:lpstr>맑은 고딕</vt:lpstr>
      <vt:lpstr>한컴산뜻돋움</vt:lpstr>
      <vt:lpstr>Arial</vt:lpstr>
      <vt:lpstr>Calibri</vt:lpstr>
      <vt:lpstr>Calibri Light</vt:lpstr>
      <vt:lpstr>Cambria Math</vt:lpstr>
      <vt:lpstr>Office 테마</vt:lpstr>
      <vt:lpstr>실시간 환경 모니터링 및 AI 모델 기반 생육단계별 환경 제어 알고리즘 적용 미니챔버 구현 Implementation of a Mini-chamber for Real-time Environmental Monitoring and Controlling by the Growth Stages Based on the AI Model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Analysis of Strawberry Photosynthetic Characteristics  according to Leaf Position and Days After Planting</dc:title>
  <dc:creator>최 수영</dc:creator>
  <cp:lastModifiedBy>재영</cp:lastModifiedBy>
  <cp:revision>100</cp:revision>
  <dcterms:created xsi:type="dcterms:W3CDTF">2022-08-31T03:06:53Z</dcterms:created>
  <dcterms:modified xsi:type="dcterms:W3CDTF">2022-10-24T10:51:01Z</dcterms:modified>
</cp:coreProperties>
</file>